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91" r:id="rId26"/>
    <p:sldId id="292" r:id="rId27"/>
    <p:sldId id="293" r:id="rId28"/>
    <p:sldId id="300" r:id="rId29"/>
    <p:sldId id="301" r:id="rId30"/>
    <p:sldId id="302" r:id="rId31"/>
    <p:sldId id="303" r:id="rId32"/>
    <p:sldId id="304" r:id="rId33"/>
    <p:sldId id="305" r:id="rId34"/>
    <p:sldId id="306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41350" y="444500"/>
            <a:ext cx="7861300" cy="93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565E6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‹#›</a:t>
            </a:fld>
            <a:endParaRPr spc="1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565E6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‹#›</a:t>
            </a:fld>
            <a:endParaRPr spc="1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565E6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‹#›</a:t>
            </a:fld>
            <a:endParaRPr spc="1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565E6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‹#›</a:t>
            </a:fld>
            <a:endParaRPr spc="1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‹#›</a:t>
            </a:fld>
            <a:endParaRPr spc="1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63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38097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155940" y="5715000"/>
            <a:ext cx="549910" cy="549910"/>
          </a:xfrm>
          <a:custGeom>
            <a:avLst/>
            <a:gdLst/>
            <a:ahLst/>
            <a:cxnLst/>
            <a:rect l="l" t="t" r="r" b="b"/>
            <a:pathLst>
              <a:path w="549909" h="549910">
                <a:moveTo>
                  <a:pt x="275589" y="0"/>
                </a:moveTo>
                <a:lnTo>
                  <a:pt x="224997" y="4306"/>
                </a:lnTo>
                <a:lnTo>
                  <a:pt x="177812" y="16766"/>
                </a:lnTo>
                <a:lnTo>
                  <a:pt x="134714" y="36688"/>
                </a:lnTo>
                <a:lnTo>
                  <a:pt x="96382" y="63385"/>
                </a:lnTo>
                <a:lnTo>
                  <a:pt x="63496" y="96164"/>
                </a:lnTo>
                <a:lnTo>
                  <a:pt x="36735" y="134337"/>
                </a:lnTo>
                <a:lnTo>
                  <a:pt x="16780" y="177214"/>
                </a:lnTo>
                <a:lnTo>
                  <a:pt x="4308" y="224105"/>
                </a:lnTo>
                <a:lnTo>
                  <a:pt x="0" y="274319"/>
                </a:lnTo>
                <a:lnTo>
                  <a:pt x="4308" y="324912"/>
                </a:lnTo>
                <a:lnTo>
                  <a:pt x="16780" y="372097"/>
                </a:lnTo>
                <a:lnTo>
                  <a:pt x="36735" y="415195"/>
                </a:lnTo>
                <a:lnTo>
                  <a:pt x="63496" y="453527"/>
                </a:lnTo>
                <a:lnTo>
                  <a:pt x="96382" y="486413"/>
                </a:lnTo>
                <a:lnTo>
                  <a:pt x="134714" y="513174"/>
                </a:lnTo>
                <a:lnTo>
                  <a:pt x="177812" y="533129"/>
                </a:lnTo>
                <a:lnTo>
                  <a:pt x="224997" y="545601"/>
                </a:lnTo>
                <a:lnTo>
                  <a:pt x="275589" y="549910"/>
                </a:lnTo>
                <a:lnTo>
                  <a:pt x="325804" y="545601"/>
                </a:lnTo>
                <a:lnTo>
                  <a:pt x="372695" y="533129"/>
                </a:lnTo>
                <a:lnTo>
                  <a:pt x="415572" y="513174"/>
                </a:lnTo>
                <a:lnTo>
                  <a:pt x="453745" y="486413"/>
                </a:lnTo>
                <a:lnTo>
                  <a:pt x="486524" y="453527"/>
                </a:lnTo>
                <a:lnTo>
                  <a:pt x="513221" y="415195"/>
                </a:lnTo>
                <a:lnTo>
                  <a:pt x="533143" y="372097"/>
                </a:lnTo>
                <a:lnTo>
                  <a:pt x="545603" y="324912"/>
                </a:lnTo>
                <a:lnTo>
                  <a:pt x="549909" y="274319"/>
                </a:lnTo>
                <a:lnTo>
                  <a:pt x="545603" y="224105"/>
                </a:lnTo>
                <a:lnTo>
                  <a:pt x="533143" y="177214"/>
                </a:lnTo>
                <a:lnTo>
                  <a:pt x="513221" y="134337"/>
                </a:lnTo>
                <a:lnTo>
                  <a:pt x="486524" y="96164"/>
                </a:lnTo>
                <a:lnTo>
                  <a:pt x="453745" y="63385"/>
                </a:lnTo>
                <a:lnTo>
                  <a:pt x="415572" y="36688"/>
                </a:lnTo>
                <a:lnTo>
                  <a:pt x="372695" y="16766"/>
                </a:lnTo>
                <a:lnTo>
                  <a:pt x="325804" y="4306"/>
                </a:lnTo>
                <a:lnTo>
                  <a:pt x="275589" y="0"/>
                </a:lnTo>
                <a:close/>
              </a:path>
            </a:pathLst>
          </a:custGeom>
          <a:solidFill>
            <a:srgbClr val="FD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8000"/>
                </a:lnTo>
                <a:lnTo>
                  <a:pt x="304800" y="6858000"/>
                </a:lnTo>
                <a:close/>
              </a:path>
            </a:pathLst>
          </a:custGeom>
          <a:solidFill>
            <a:srgbClr val="FDC2AD">
              <a:alpha val="8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9344">
            <a:solidFill>
              <a:srgbClr val="FD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153400" y="0"/>
            <a:ext cx="990600" cy="1066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6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146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4389" y="444500"/>
            <a:ext cx="7475220" cy="93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565E6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69" y="1634490"/>
            <a:ext cx="7058659" cy="3818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94369" y="5877537"/>
            <a:ext cx="281304" cy="239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‹#›</a:t>
            </a:fld>
            <a:endParaRPr spc="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0"/>
            <a:ext cx="443865" cy="6858000"/>
          </a:xfrm>
          <a:custGeom>
            <a:avLst/>
            <a:gdLst/>
            <a:ahLst/>
            <a:cxnLst/>
            <a:rect l="l" t="t" r="r" b="b"/>
            <a:pathLst>
              <a:path w="443865" h="6858000">
                <a:moveTo>
                  <a:pt x="0" y="6858000"/>
                </a:moveTo>
                <a:lnTo>
                  <a:pt x="443866" y="6858000"/>
                </a:lnTo>
                <a:lnTo>
                  <a:pt x="44386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2AD">
              <a:alpha val="5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2013" y="0"/>
            <a:ext cx="3810" cy="6858000"/>
          </a:xfrm>
          <a:custGeom>
            <a:avLst/>
            <a:gdLst/>
            <a:ahLst/>
            <a:cxnLst/>
            <a:rect l="l" t="t" r="r" b="b"/>
            <a:pathLst>
              <a:path w="3809" h="6858000">
                <a:moveTo>
                  <a:pt x="0" y="6858000"/>
                </a:moveTo>
                <a:lnTo>
                  <a:pt x="3813" y="6858000"/>
                </a:lnTo>
                <a:lnTo>
                  <a:pt x="381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2AD">
              <a:alpha val="5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2973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8000"/>
                </a:moveTo>
                <a:lnTo>
                  <a:pt x="47626" y="6858000"/>
                </a:lnTo>
                <a:lnTo>
                  <a:pt x="4762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2AD">
              <a:alpha val="5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5590" y="0"/>
            <a:ext cx="105410" cy="6858000"/>
          </a:xfrm>
          <a:custGeom>
            <a:avLst/>
            <a:gdLst/>
            <a:ahLst/>
            <a:cxnLst/>
            <a:rect l="l" t="t" r="r" b="b"/>
            <a:pathLst>
              <a:path w="105410" h="6858000">
                <a:moveTo>
                  <a:pt x="105410" y="0"/>
                </a:moveTo>
                <a:lnTo>
                  <a:pt x="0" y="0"/>
                </a:lnTo>
                <a:lnTo>
                  <a:pt x="0" y="6858000"/>
                </a:lnTo>
                <a:lnTo>
                  <a:pt x="105410" y="6858000"/>
                </a:lnTo>
                <a:close/>
              </a:path>
            </a:pathLst>
          </a:custGeom>
          <a:solidFill>
            <a:srgbClr val="FFD8CD">
              <a:alpha val="35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990600" y="0"/>
            <a:ext cx="228600" cy="6858000"/>
            <a:chOff x="990600" y="0"/>
            <a:chExt cx="228600" cy="6858000"/>
          </a:xfrm>
        </p:grpSpPr>
        <p:sp>
          <p:nvSpPr>
            <p:cNvPr id="7" name="object 7"/>
            <p:cNvSpPr/>
            <p:nvPr/>
          </p:nvSpPr>
          <p:spPr>
            <a:xfrm>
              <a:off x="990600" y="0"/>
              <a:ext cx="151130" cy="6858000"/>
            </a:xfrm>
            <a:custGeom>
              <a:avLst/>
              <a:gdLst/>
              <a:ahLst/>
              <a:cxnLst/>
              <a:rect l="l" t="t" r="r" b="b"/>
              <a:pathLst>
                <a:path w="151130" h="6858000">
                  <a:moveTo>
                    <a:pt x="0" y="6858000"/>
                  </a:moveTo>
                  <a:lnTo>
                    <a:pt x="151130" y="6858000"/>
                  </a:lnTo>
                  <a:lnTo>
                    <a:pt x="15113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D8CD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1729" y="0"/>
              <a:ext cx="77470" cy="6858000"/>
            </a:xfrm>
            <a:custGeom>
              <a:avLst/>
              <a:gdLst/>
              <a:ahLst/>
              <a:cxnLst/>
              <a:rect l="l" t="t" r="r" b="b"/>
              <a:pathLst>
                <a:path w="77469" h="6858000">
                  <a:moveTo>
                    <a:pt x="0" y="6858000"/>
                  </a:moveTo>
                  <a:lnTo>
                    <a:pt x="77469" y="6858000"/>
                  </a:lnTo>
                  <a:lnTo>
                    <a:pt x="77469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CE7">
                <a:alpha val="70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295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7">
              <a:alpha val="70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667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146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824866" y="0"/>
            <a:ext cx="118110" cy="6858000"/>
            <a:chOff x="824866" y="0"/>
            <a:chExt cx="118110" cy="6858000"/>
          </a:xfrm>
        </p:grpSpPr>
        <p:sp>
          <p:nvSpPr>
            <p:cNvPr id="12" name="object 12"/>
            <p:cNvSpPr/>
            <p:nvPr/>
          </p:nvSpPr>
          <p:spPr>
            <a:xfrm>
              <a:off x="885826" y="0"/>
              <a:ext cx="57150" cy="6858000"/>
            </a:xfrm>
            <a:custGeom>
              <a:avLst/>
              <a:gdLst/>
              <a:ahLst/>
              <a:cxnLst/>
              <a:rect l="l" t="t" r="r" b="b"/>
              <a:pathLst>
                <a:path w="57150" h="6858000">
                  <a:moveTo>
                    <a:pt x="0" y="6858000"/>
                  </a:moveTo>
                  <a:lnTo>
                    <a:pt x="57146" y="6858000"/>
                  </a:lnTo>
                  <a:lnTo>
                    <a:pt x="57146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CE7">
                <a:alpha val="8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24866" y="0"/>
              <a:ext cx="57150" cy="6858000"/>
            </a:xfrm>
            <a:custGeom>
              <a:avLst/>
              <a:gdLst/>
              <a:ahLst/>
              <a:cxnLst/>
              <a:rect l="l" t="t" r="r" b="b"/>
              <a:pathLst>
                <a:path w="57150" h="6858000">
                  <a:moveTo>
                    <a:pt x="0" y="6858000"/>
                  </a:moveTo>
                  <a:lnTo>
                    <a:pt x="57146" y="6858000"/>
                  </a:lnTo>
                  <a:lnTo>
                    <a:pt x="57146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DC2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172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28393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6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9344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1351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146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609600" y="0"/>
            <a:ext cx="1661160" cy="6858000"/>
            <a:chOff x="609600" y="0"/>
            <a:chExt cx="1661160" cy="6858000"/>
          </a:xfrm>
        </p:grpSpPr>
        <p:sp>
          <p:nvSpPr>
            <p:cNvPr id="18" name="object 18"/>
            <p:cNvSpPr/>
            <p:nvPr/>
          </p:nvSpPr>
          <p:spPr>
            <a:xfrm>
              <a:off x="1219200" y="0"/>
              <a:ext cx="76200" cy="6858000"/>
            </a:xfrm>
            <a:custGeom>
              <a:avLst/>
              <a:gdLst/>
              <a:ahLst/>
              <a:cxnLst/>
              <a:rect l="l" t="t" r="r" b="b"/>
              <a:pathLst>
                <a:path w="76200" h="6858000">
                  <a:moveTo>
                    <a:pt x="762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6200" y="6858000"/>
                  </a:lnTo>
                  <a:close/>
                </a:path>
              </a:pathLst>
            </a:custGeom>
            <a:solidFill>
              <a:srgbClr val="FDC2AD">
                <a:alpha val="50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9600" y="3429000"/>
              <a:ext cx="1341120" cy="2080260"/>
            </a:xfrm>
            <a:custGeom>
              <a:avLst/>
              <a:gdLst/>
              <a:ahLst/>
              <a:cxnLst/>
              <a:rect l="l" t="t" r="r" b="b"/>
              <a:pathLst>
                <a:path w="1341120" h="2080260">
                  <a:moveTo>
                    <a:pt x="1295400" y="647700"/>
                  </a:moveTo>
                  <a:lnTo>
                    <a:pt x="1293672" y="598208"/>
                  </a:lnTo>
                  <a:lnTo>
                    <a:pt x="1288580" y="549897"/>
                  </a:lnTo>
                  <a:lnTo>
                    <a:pt x="1280223" y="502869"/>
                  </a:lnTo>
                  <a:lnTo>
                    <a:pt x="1268730" y="457238"/>
                  </a:lnTo>
                  <a:lnTo>
                    <a:pt x="1254188" y="413118"/>
                  </a:lnTo>
                  <a:lnTo>
                    <a:pt x="1236700" y="370624"/>
                  </a:lnTo>
                  <a:lnTo>
                    <a:pt x="1216406" y="329844"/>
                  </a:lnTo>
                  <a:lnTo>
                    <a:pt x="1193393" y="290906"/>
                  </a:lnTo>
                  <a:lnTo>
                    <a:pt x="1167777" y="253923"/>
                  </a:lnTo>
                  <a:lnTo>
                    <a:pt x="1139672" y="218986"/>
                  </a:lnTo>
                  <a:lnTo>
                    <a:pt x="1109179" y="186220"/>
                  </a:lnTo>
                  <a:lnTo>
                    <a:pt x="1076413" y="155727"/>
                  </a:lnTo>
                  <a:lnTo>
                    <a:pt x="1041476" y="127622"/>
                  </a:lnTo>
                  <a:lnTo>
                    <a:pt x="1004493" y="102006"/>
                  </a:lnTo>
                  <a:lnTo>
                    <a:pt x="965555" y="78994"/>
                  </a:lnTo>
                  <a:lnTo>
                    <a:pt x="924775" y="58699"/>
                  </a:lnTo>
                  <a:lnTo>
                    <a:pt x="882281" y="41211"/>
                  </a:lnTo>
                  <a:lnTo>
                    <a:pt x="838161" y="26670"/>
                  </a:lnTo>
                  <a:lnTo>
                    <a:pt x="792530" y="15176"/>
                  </a:lnTo>
                  <a:lnTo>
                    <a:pt x="745502" y="6819"/>
                  </a:lnTo>
                  <a:lnTo>
                    <a:pt x="697191" y="1727"/>
                  </a:lnTo>
                  <a:lnTo>
                    <a:pt x="647700" y="0"/>
                  </a:lnTo>
                  <a:lnTo>
                    <a:pt x="598043" y="1727"/>
                  </a:lnTo>
                  <a:lnTo>
                    <a:pt x="549592" y="6819"/>
                  </a:lnTo>
                  <a:lnTo>
                    <a:pt x="502462" y="15176"/>
                  </a:lnTo>
                  <a:lnTo>
                    <a:pt x="456768" y="26670"/>
                  </a:lnTo>
                  <a:lnTo>
                    <a:pt x="412597" y="41211"/>
                  </a:lnTo>
                  <a:lnTo>
                    <a:pt x="370052" y="58699"/>
                  </a:lnTo>
                  <a:lnTo>
                    <a:pt x="329272" y="78994"/>
                  </a:lnTo>
                  <a:lnTo>
                    <a:pt x="290334" y="102006"/>
                  </a:lnTo>
                  <a:lnTo>
                    <a:pt x="253365" y="127622"/>
                  </a:lnTo>
                  <a:lnTo>
                    <a:pt x="218465" y="155727"/>
                  </a:lnTo>
                  <a:lnTo>
                    <a:pt x="185737" y="186220"/>
                  </a:lnTo>
                  <a:lnTo>
                    <a:pt x="155282" y="218986"/>
                  </a:lnTo>
                  <a:lnTo>
                    <a:pt x="127228" y="253923"/>
                  </a:lnTo>
                  <a:lnTo>
                    <a:pt x="101676" y="290906"/>
                  </a:lnTo>
                  <a:lnTo>
                    <a:pt x="78714" y="329844"/>
                  </a:lnTo>
                  <a:lnTo>
                    <a:pt x="58470" y="370624"/>
                  </a:lnTo>
                  <a:lnTo>
                    <a:pt x="41059" y="413118"/>
                  </a:lnTo>
                  <a:lnTo>
                    <a:pt x="26555" y="457238"/>
                  </a:lnTo>
                  <a:lnTo>
                    <a:pt x="15100" y="502869"/>
                  </a:lnTo>
                  <a:lnTo>
                    <a:pt x="6781" y="549897"/>
                  </a:lnTo>
                  <a:lnTo>
                    <a:pt x="1701" y="598208"/>
                  </a:lnTo>
                  <a:lnTo>
                    <a:pt x="0" y="647700"/>
                  </a:lnTo>
                  <a:lnTo>
                    <a:pt x="1701" y="697204"/>
                  </a:lnTo>
                  <a:lnTo>
                    <a:pt x="6781" y="745515"/>
                  </a:lnTo>
                  <a:lnTo>
                    <a:pt x="15100" y="792543"/>
                  </a:lnTo>
                  <a:lnTo>
                    <a:pt x="26555" y="838174"/>
                  </a:lnTo>
                  <a:lnTo>
                    <a:pt x="41059" y="882294"/>
                  </a:lnTo>
                  <a:lnTo>
                    <a:pt x="58470" y="924788"/>
                  </a:lnTo>
                  <a:lnTo>
                    <a:pt x="78714" y="965568"/>
                  </a:lnTo>
                  <a:lnTo>
                    <a:pt x="101676" y="1004506"/>
                  </a:lnTo>
                  <a:lnTo>
                    <a:pt x="127228" y="1041488"/>
                  </a:lnTo>
                  <a:lnTo>
                    <a:pt x="155282" y="1076426"/>
                  </a:lnTo>
                  <a:lnTo>
                    <a:pt x="185737" y="1109192"/>
                  </a:lnTo>
                  <a:lnTo>
                    <a:pt x="218465" y="1139685"/>
                  </a:lnTo>
                  <a:lnTo>
                    <a:pt x="253365" y="1167790"/>
                  </a:lnTo>
                  <a:lnTo>
                    <a:pt x="290334" y="1193406"/>
                  </a:lnTo>
                  <a:lnTo>
                    <a:pt x="329272" y="1216418"/>
                  </a:lnTo>
                  <a:lnTo>
                    <a:pt x="370052" y="1236713"/>
                  </a:lnTo>
                  <a:lnTo>
                    <a:pt x="412597" y="1254201"/>
                  </a:lnTo>
                  <a:lnTo>
                    <a:pt x="456768" y="1268742"/>
                  </a:lnTo>
                  <a:lnTo>
                    <a:pt x="502462" y="1280236"/>
                  </a:lnTo>
                  <a:lnTo>
                    <a:pt x="549592" y="1288592"/>
                  </a:lnTo>
                  <a:lnTo>
                    <a:pt x="598043" y="1293685"/>
                  </a:lnTo>
                  <a:lnTo>
                    <a:pt x="647700" y="1295400"/>
                  </a:lnTo>
                  <a:lnTo>
                    <a:pt x="697191" y="1293685"/>
                  </a:lnTo>
                  <a:lnTo>
                    <a:pt x="745502" y="1288592"/>
                  </a:lnTo>
                  <a:lnTo>
                    <a:pt x="792530" y="1280236"/>
                  </a:lnTo>
                  <a:lnTo>
                    <a:pt x="838161" y="1268742"/>
                  </a:lnTo>
                  <a:lnTo>
                    <a:pt x="882281" y="1254201"/>
                  </a:lnTo>
                  <a:lnTo>
                    <a:pt x="924775" y="1236713"/>
                  </a:lnTo>
                  <a:lnTo>
                    <a:pt x="965555" y="1216418"/>
                  </a:lnTo>
                  <a:lnTo>
                    <a:pt x="1004493" y="1193406"/>
                  </a:lnTo>
                  <a:lnTo>
                    <a:pt x="1041476" y="1167790"/>
                  </a:lnTo>
                  <a:lnTo>
                    <a:pt x="1076413" y="1139685"/>
                  </a:lnTo>
                  <a:lnTo>
                    <a:pt x="1109179" y="1109192"/>
                  </a:lnTo>
                  <a:lnTo>
                    <a:pt x="1139672" y="1076426"/>
                  </a:lnTo>
                  <a:lnTo>
                    <a:pt x="1167777" y="1041488"/>
                  </a:lnTo>
                  <a:lnTo>
                    <a:pt x="1193393" y="1004506"/>
                  </a:lnTo>
                  <a:lnTo>
                    <a:pt x="1216406" y="965568"/>
                  </a:lnTo>
                  <a:lnTo>
                    <a:pt x="1236700" y="924788"/>
                  </a:lnTo>
                  <a:lnTo>
                    <a:pt x="1254188" y="882294"/>
                  </a:lnTo>
                  <a:lnTo>
                    <a:pt x="1268730" y="838174"/>
                  </a:lnTo>
                  <a:lnTo>
                    <a:pt x="1280223" y="792543"/>
                  </a:lnTo>
                  <a:lnTo>
                    <a:pt x="1288580" y="745515"/>
                  </a:lnTo>
                  <a:lnTo>
                    <a:pt x="1293672" y="697204"/>
                  </a:lnTo>
                  <a:lnTo>
                    <a:pt x="1295400" y="647700"/>
                  </a:lnTo>
                  <a:close/>
                </a:path>
                <a:path w="1341120" h="2080260">
                  <a:moveTo>
                    <a:pt x="1341120" y="1758950"/>
                  </a:moveTo>
                  <a:lnTo>
                    <a:pt x="1337754" y="1710537"/>
                  </a:lnTo>
                  <a:lnTo>
                    <a:pt x="1327962" y="1664639"/>
                  </a:lnTo>
                  <a:lnTo>
                    <a:pt x="1312151" y="1621701"/>
                  </a:lnTo>
                  <a:lnTo>
                    <a:pt x="1290777" y="1582166"/>
                  </a:lnTo>
                  <a:lnTo>
                    <a:pt x="1264259" y="1546466"/>
                  </a:lnTo>
                  <a:lnTo>
                    <a:pt x="1233017" y="1515059"/>
                  </a:lnTo>
                  <a:lnTo>
                    <a:pt x="1197483" y="1488363"/>
                  </a:lnTo>
                  <a:lnTo>
                    <a:pt x="1158100" y="1466837"/>
                  </a:lnTo>
                  <a:lnTo>
                    <a:pt x="1115275" y="1450911"/>
                  </a:lnTo>
                  <a:lnTo>
                    <a:pt x="1069467" y="1441030"/>
                  </a:lnTo>
                  <a:lnTo>
                    <a:pt x="1021080" y="1437640"/>
                  </a:lnTo>
                  <a:lnTo>
                    <a:pt x="972654" y="1441030"/>
                  </a:lnTo>
                  <a:lnTo>
                    <a:pt x="926757" y="1450911"/>
                  </a:lnTo>
                  <a:lnTo>
                    <a:pt x="883818" y="1466837"/>
                  </a:lnTo>
                  <a:lnTo>
                    <a:pt x="844283" y="1488363"/>
                  </a:lnTo>
                  <a:lnTo>
                    <a:pt x="808583" y="1515059"/>
                  </a:lnTo>
                  <a:lnTo>
                    <a:pt x="777176" y="1546466"/>
                  </a:lnTo>
                  <a:lnTo>
                    <a:pt x="750481" y="1582166"/>
                  </a:lnTo>
                  <a:lnTo>
                    <a:pt x="728954" y="1621701"/>
                  </a:lnTo>
                  <a:lnTo>
                    <a:pt x="713028" y="1664639"/>
                  </a:lnTo>
                  <a:lnTo>
                    <a:pt x="703148" y="1710537"/>
                  </a:lnTo>
                  <a:lnTo>
                    <a:pt x="699770" y="1758950"/>
                  </a:lnTo>
                  <a:lnTo>
                    <a:pt x="703148" y="1807375"/>
                  </a:lnTo>
                  <a:lnTo>
                    <a:pt x="713028" y="1853272"/>
                  </a:lnTo>
                  <a:lnTo>
                    <a:pt x="728954" y="1896211"/>
                  </a:lnTo>
                  <a:lnTo>
                    <a:pt x="750481" y="1935746"/>
                  </a:lnTo>
                  <a:lnTo>
                    <a:pt x="777176" y="1971446"/>
                  </a:lnTo>
                  <a:lnTo>
                    <a:pt x="808583" y="2002853"/>
                  </a:lnTo>
                  <a:lnTo>
                    <a:pt x="844283" y="2029548"/>
                  </a:lnTo>
                  <a:lnTo>
                    <a:pt x="883818" y="2051075"/>
                  </a:lnTo>
                  <a:lnTo>
                    <a:pt x="926757" y="2067001"/>
                  </a:lnTo>
                  <a:lnTo>
                    <a:pt x="972654" y="2076881"/>
                  </a:lnTo>
                  <a:lnTo>
                    <a:pt x="1021080" y="2080260"/>
                  </a:lnTo>
                  <a:lnTo>
                    <a:pt x="1069467" y="2076881"/>
                  </a:lnTo>
                  <a:lnTo>
                    <a:pt x="1115275" y="2067001"/>
                  </a:lnTo>
                  <a:lnTo>
                    <a:pt x="1158100" y="2051075"/>
                  </a:lnTo>
                  <a:lnTo>
                    <a:pt x="1197483" y="2029548"/>
                  </a:lnTo>
                  <a:lnTo>
                    <a:pt x="1233017" y="2002853"/>
                  </a:lnTo>
                  <a:lnTo>
                    <a:pt x="1264259" y="1971446"/>
                  </a:lnTo>
                  <a:lnTo>
                    <a:pt x="1290777" y="1935746"/>
                  </a:lnTo>
                  <a:lnTo>
                    <a:pt x="1312151" y="1896211"/>
                  </a:lnTo>
                  <a:lnTo>
                    <a:pt x="1327962" y="1853272"/>
                  </a:lnTo>
                  <a:lnTo>
                    <a:pt x="1337754" y="1807375"/>
                  </a:lnTo>
                  <a:lnTo>
                    <a:pt x="1341120" y="1758950"/>
                  </a:lnTo>
                  <a:close/>
                </a:path>
              </a:pathLst>
            </a:custGeom>
            <a:solidFill>
              <a:srgbClr val="FD85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90930" y="5500370"/>
              <a:ext cx="137159" cy="1358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3700" y="4495800"/>
              <a:ext cx="607060" cy="1567180"/>
            </a:xfrm>
            <a:custGeom>
              <a:avLst/>
              <a:gdLst/>
              <a:ahLst/>
              <a:cxnLst/>
              <a:rect l="l" t="t" r="r" b="b"/>
              <a:pathLst>
                <a:path w="607060" h="1567179">
                  <a:moveTo>
                    <a:pt x="274320" y="1428750"/>
                  </a:moveTo>
                  <a:lnTo>
                    <a:pt x="267487" y="1384744"/>
                  </a:lnTo>
                  <a:lnTo>
                    <a:pt x="248348" y="1347012"/>
                  </a:lnTo>
                  <a:lnTo>
                    <a:pt x="218897" y="1317561"/>
                  </a:lnTo>
                  <a:lnTo>
                    <a:pt x="181165" y="1298422"/>
                  </a:lnTo>
                  <a:lnTo>
                    <a:pt x="137160" y="1291590"/>
                  </a:lnTo>
                  <a:lnTo>
                    <a:pt x="92659" y="1298422"/>
                  </a:lnTo>
                  <a:lnTo>
                    <a:pt x="54864" y="1317561"/>
                  </a:lnTo>
                  <a:lnTo>
                    <a:pt x="25603" y="1347012"/>
                  </a:lnTo>
                  <a:lnTo>
                    <a:pt x="6705" y="1384744"/>
                  </a:lnTo>
                  <a:lnTo>
                    <a:pt x="0" y="1428750"/>
                  </a:lnTo>
                  <a:lnTo>
                    <a:pt x="6705" y="1472895"/>
                  </a:lnTo>
                  <a:lnTo>
                    <a:pt x="25603" y="1510944"/>
                  </a:lnTo>
                  <a:lnTo>
                    <a:pt x="54864" y="1540764"/>
                  </a:lnTo>
                  <a:lnTo>
                    <a:pt x="92659" y="1560220"/>
                  </a:lnTo>
                  <a:lnTo>
                    <a:pt x="137160" y="1567180"/>
                  </a:lnTo>
                  <a:lnTo>
                    <a:pt x="181165" y="1560220"/>
                  </a:lnTo>
                  <a:lnTo>
                    <a:pt x="218897" y="1540764"/>
                  </a:lnTo>
                  <a:lnTo>
                    <a:pt x="248348" y="1510944"/>
                  </a:lnTo>
                  <a:lnTo>
                    <a:pt x="267487" y="1472895"/>
                  </a:lnTo>
                  <a:lnTo>
                    <a:pt x="274320" y="1428750"/>
                  </a:lnTo>
                  <a:close/>
                </a:path>
                <a:path w="607060" h="1567179">
                  <a:moveTo>
                    <a:pt x="607060" y="181610"/>
                  </a:moveTo>
                  <a:lnTo>
                    <a:pt x="600646" y="132448"/>
                  </a:lnTo>
                  <a:lnTo>
                    <a:pt x="582498" y="88811"/>
                  </a:lnTo>
                  <a:lnTo>
                    <a:pt x="554189" y="52235"/>
                  </a:lnTo>
                  <a:lnTo>
                    <a:pt x="517309" y="24231"/>
                  </a:lnTo>
                  <a:lnTo>
                    <a:pt x="473443" y="6311"/>
                  </a:lnTo>
                  <a:lnTo>
                    <a:pt x="424180" y="0"/>
                  </a:lnTo>
                  <a:lnTo>
                    <a:pt x="374472" y="6311"/>
                  </a:lnTo>
                  <a:lnTo>
                    <a:pt x="330479" y="24231"/>
                  </a:lnTo>
                  <a:lnTo>
                    <a:pt x="293687" y="52235"/>
                  </a:lnTo>
                  <a:lnTo>
                    <a:pt x="265569" y="88811"/>
                  </a:lnTo>
                  <a:lnTo>
                    <a:pt x="247611" y="132448"/>
                  </a:lnTo>
                  <a:lnTo>
                    <a:pt x="241300" y="181610"/>
                  </a:lnTo>
                  <a:lnTo>
                    <a:pt x="247611" y="231317"/>
                  </a:lnTo>
                  <a:lnTo>
                    <a:pt x="265569" y="275310"/>
                  </a:lnTo>
                  <a:lnTo>
                    <a:pt x="293687" y="312102"/>
                  </a:lnTo>
                  <a:lnTo>
                    <a:pt x="330479" y="340220"/>
                  </a:lnTo>
                  <a:lnTo>
                    <a:pt x="374472" y="358178"/>
                  </a:lnTo>
                  <a:lnTo>
                    <a:pt x="424180" y="364490"/>
                  </a:lnTo>
                  <a:lnTo>
                    <a:pt x="473443" y="358178"/>
                  </a:lnTo>
                  <a:lnTo>
                    <a:pt x="517309" y="340220"/>
                  </a:lnTo>
                  <a:lnTo>
                    <a:pt x="554189" y="312102"/>
                  </a:lnTo>
                  <a:lnTo>
                    <a:pt x="582498" y="275310"/>
                  </a:lnTo>
                  <a:lnTo>
                    <a:pt x="600646" y="231317"/>
                  </a:lnTo>
                  <a:lnTo>
                    <a:pt x="607060" y="181610"/>
                  </a:lnTo>
                  <a:close/>
                </a:path>
              </a:pathLst>
            </a:custGeom>
            <a:solidFill>
              <a:srgbClr val="FD85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8153400" y="0"/>
            <a:ext cx="990600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258060" y="3707129"/>
            <a:ext cx="6068695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7445" marR="5080" indent="-2405380">
              <a:lnSpc>
                <a:spcPct val="100000"/>
              </a:lnSpc>
              <a:spcBef>
                <a:spcPts val="100"/>
              </a:spcBef>
            </a:pPr>
            <a:r>
              <a:rPr sz="3200" b="1" spc="325" dirty="0">
                <a:solidFill>
                  <a:srgbClr val="0000CC"/>
                </a:solidFill>
                <a:latin typeface="Times New Roman"/>
                <a:cs typeface="Times New Roman"/>
              </a:rPr>
              <a:t>Silicon </a:t>
            </a:r>
            <a:r>
              <a:rPr sz="3200" b="1" spc="305" dirty="0">
                <a:solidFill>
                  <a:srgbClr val="0000CC"/>
                </a:solidFill>
                <a:latin typeface="Times New Roman"/>
                <a:cs typeface="Times New Roman"/>
              </a:rPr>
              <a:t>Controlled</a:t>
            </a:r>
            <a:r>
              <a:rPr sz="3200" b="1" spc="-9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3200" b="1" spc="310" dirty="0">
                <a:solidFill>
                  <a:srgbClr val="0000CC"/>
                </a:solidFill>
                <a:latin typeface="Times New Roman"/>
                <a:cs typeface="Times New Roman"/>
              </a:rPr>
              <a:t>Rectifiers  </a:t>
            </a:r>
            <a:r>
              <a:rPr sz="3200" b="1" spc="235" dirty="0">
                <a:solidFill>
                  <a:srgbClr val="0000CC"/>
                </a:solidFill>
                <a:latin typeface="Times New Roman"/>
                <a:cs typeface="Times New Roman"/>
              </a:rPr>
              <a:t>(SCR</a:t>
            </a:r>
            <a:r>
              <a:rPr sz="3200" b="1" spc="235" dirty="0" smtClean="0">
                <a:solidFill>
                  <a:srgbClr val="0000CC"/>
                </a:solidFill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197860" y="3611879"/>
            <a:ext cx="4237990" cy="0"/>
          </a:xfrm>
          <a:custGeom>
            <a:avLst/>
            <a:gdLst/>
            <a:ahLst/>
            <a:cxnLst/>
            <a:rect l="l" t="t" r="r" b="b"/>
            <a:pathLst>
              <a:path w="4237990">
                <a:moveTo>
                  <a:pt x="0" y="0"/>
                </a:moveTo>
                <a:lnTo>
                  <a:pt x="423799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650489" y="1405890"/>
            <a:ext cx="4773930" cy="2250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18159" algn="ctr">
              <a:lnSpc>
                <a:spcPts val="4795"/>
              </a:lnSpc>
              <a:spcBef>
                <a:spcPts val="100"/>
              </a:spcBef>
            </a:pPr>
            <a:r>
              <a:rPr sz="4000" spc="270" dirty="0">
                <a:latin typeface="Times New Roman"/>
                <a:cs typeface="Times New Roman"/>
              </a:rPr>
              <a:t>EEN-324</a:t>
            </a:r>
            <a:endParaRPr sz="4000">
              <a:latin typeface="Times New Roman"/>
              <a:cs typeface="Times New Roman"/>
            </a:endParaRPr>
          </a:p>
          <a:p>
            <a:pPr marR="518795" algn="ctr">
              <a:lnSpc>
                <a:spcPts val="4795"/>
              </a:lnSpc>
            </a:pPr>
            <a:r>
              <a:rPr sz="4000" spc="265" dirty="0">
                <a:latin typeface="Times New Roman"/>
                <a:cs typeface="Times New Roman"/>
              </a:rPr>
              <a:t>Power</a:t>
            </a:r>
            <a:r>
              <a:rPr sz="4000" spc="55" dirty="0">
                <a:latin typeface="Times New Roman"/>
                <a:cs typeface="Times New Roman"/>
              </a:rPr>
              <a:t> </a:t>
            </a:r>
            <a:r>
              <a:rPr sz="4000" spc="229" dirty="0">
                <a:latin typeface="Times New Roman"/>
                <a:cs typeface="Times New Roman"/>
              </a:rPr>
              <a:t>Electronics</a:t>
            </a:r>
            <a:endParaRPr sz="4000">
              <a:latin typeface="Times New Roman"/>
              <a:cs typeface="Times New Roman"/>
            </a:endParaRPr>
          </a:p>
          <a:p>
            <a:pPr marL="525780">
              <a:lnSpc>
                <a:spcPct val="100000"/>
              </a:lnSpc>
              <a:spcBef>
                <a:spcPts val="3610"/>
              </a:spcBef>
            </a:pPr>
            <a:r>
              <a:rPr sz="3600" b="1" spc="335" dirty="0">
                <a:solidFill>
                  <a:srgbClr val="0000CC"/>
                </a:solidFill>
                <a:latin typeface="Times New Roman"/>
                <a:cs typeface="Times New Roman"/>
              </a:rPr>
              <a:t>Thyristor</a:t>
            </a:r>
            <a:r>
              <a:rPr sz="3600" b="1" spc="8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3600" b="1" spc="405" dirty="0">
                <a:solidFill>
                  <a:srgbClr val="0000CC"/>
                </a:solidFill>
                <a:latin typeface="Times New Roman"/>
                <a:cs typeface="Times New Roman"/>
              </a:rPr>
              <a:t>Devices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176270" y="3590290"/>
            <a:ext cx="4237990" cy="0"/>
          </a:xfrm>
          <a:custGeom>
            <a:avLst/>
            <a:gdLst/>
            <a:ahLst/>
            <a:cxnLst/>
            <a:rect l="l" t="t" r="r" b="b"/>
            <a:pathLst>
              <a:path w="4237990">
                <a:moveTo>
                  <a:pt x="0" y="0"/>
                </a:moveTo>
                <a:lnTo>
                  <a:pt x="4237990" y="0"/>
                </a:lnTo>
              </a:path>
            </a:pathLst>
          </a:custGeom>
          <a:ln w="25400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536700" y="5041900"/>
            <a:ext cx="1276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8189" y="444500"/>
            <a:ext cx="4322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200" dirty="0">
                <a:solidFill>
                  <a:srgbClr val="896F06"/>
                </a:solidFill>
                <a:latin typeface="Times New Roman"/>
                <a:cs typeface="Times New Roman"/>
              </a:rPr>
              <a:t>CONDUCTION</a:t>
            </a:r>
            <a:r>
              <a:rPr sz="3000" spc="25" dirty="0">
                <a:solidFill>
                  <a:srgbClr val="896F06"/>
                </a:solidFill>
                <a:latin typeface="Times New Roman"/>
                <a:cs typeface="Times New Roman"/>
              </a:rPr>
              <a:t> </a:t>
            </a:r>
            <a:r>
              <a:rPr sz="3000" spc="185" dirty="0">
                <a:solidFill>
                  <a:srgbClr val="896F06"/>
                </a:solidFill>
                <a:latin typeface="Times New Roman"/>
                <a:cs typeface="Times New Roman"/>
              </a:rPr>
              <a:t>ANGLE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9269" y="1634490"/>
            <a:ext cx="71170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0515" marR="30480" indent="-273050">
              <a:lnSpc>
                <a:spcPct val="100000"/>
              </a:lnSpc>
              <a:spcBef>
                <a:spcPts val="100"/>
              </a:spcBef>
            </a:pPr>
            <a:r>
              <a:rPr sz="2475" spc="-232" baseline="15151" dirty="0">
                <a:solidFill>
                  <a:srgbClr val="FD8536"/>
                </a:solidFill>
                <a:latin typeface="UnDotum"/>
                <a:cs typeface="UnDotum"/>
              </a:rPr>
              <a:t> </a:t>
            </a:r>
            <a:r>
              <a:rPr sz="2400" i="1" spc="155" dirty="0">
                <a:latin typeface="Times New Roman"/>
                <a:cs typeface="Times New Roman"/>
              </a:rPr>
              <a:t>Duration </a:t>
            </a:r>
            <a:r>
              <a:rPr sz="2400" i="1" spc="85" dirty="0">
                <a:latin typeface="Times New Roman"/>
                <a:cs typeface="Times New Roman"/>
              </a:rPr>
              <a:t>for </a:t>
            </a:r>
            <a:r>
              <a:rPr sz="2400" i="1" spc="180" dirty="0">
                <a:latin typeface="Times New Roman"/>
                <a:cs typeface="Times New Roman"/>
              </a:rPr>
              <a:t>which </a:t>
            </a:r>
            <a:r>
              <a:rPr sz="2400" i="1" spc="275" dirty="0">
                <a:latin typeface="Times New Roman"/>
                <a:cs typeface="Times New Roman"/>
              </a:rPr>
              <a:t>SCR </a:t>
            </a:r>
            <a:r>
              <a:rPr sz="2400" i="1" spc="130" dirty="0">
                <a:latin typeface="Times New Roman"/>
                <a:cs typeface="Times New Roman"/>
              </a:rPr>
              <a:t>is </a:t>
            </a:r>
            <a:r>
              <a:rPr sz="2400" i="1" spc="120" dirty="0">
                <a:latin typeface="Times New Roman"/>
                <a:cs typeface="Times New Roman"/>
              </a:rPr>
              <a:t>on</a:t>
            </a:r>
            <a:r>
              <a:rPr sz="2400" spc="120" dirty="0">
                <a:latin typeface="Times New Roman"/>
                <a:cs typeface="Times New Roman"/>
              </a:rPr>
              <a:t>. </a:t>
            </a:r>
            <a:r>
              <a:rPr sz="2400" spc="215" dirty="0">
                <a:latin typeface="Times New Roman"/>
                <a:cs typeface="Times New Roman"/>
              </a:rPr>
              <a:t>It </a:t>
            </a:r>
            <a:r>
              <a:rPr sz="2400" spc="130" dirty="0">
                <a:latin typeface="Times New Roman"/>
                <a:cs typeface="Times New Roman"/>
              </a:rPr>
              <a:t>is </a:t>
            </a:r>
            <a:r>
              <a:rPr sz="2400" spc="204" dirty="0">
                <a:latin typeface="Times New Roman"/>
                <a:cs typeface="Times New Roman"/>
              </a:rPr>
              <a:t>measured</a:t>
            </a:r>
            <a:r>
              <a:rPr sz="2400" spc="-340" dirty="0">
                <a:latin typeface="Times New Roman"/>
                <a:cs typeface="Times New Roman"/>
              </a:rPr>
              <a:t> </a:t>
            </a:r>
            <a:r>
              <a:rPr sz="2400" spc="215" dirty="0">
                <a:latin typeface="Times New Roman"/>
                <a:cs typeface="Times New Roman"/>
              </a:rPr>
              <a:t>as  </a:t>
            </a:r>
            <a:r>
              <a:rPr sz="2400" spc="165" dirty="0">
                <a:latin typeface="Times New Roman"/>
                <a:cs typeface="Times New Roman"/>
              </a:rPr>
              <a:t>shown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23921" y="2896870"/>
            <a:ext cx="4000678" cy="27012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10</a:t>
            </a:fld>
            <a:endParaRPr spc="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1397987"/>
            <a:ext cx="6581775" cy="70675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2000" u="heavy" spc="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2- </a:t>
            </a:r>
            <a:r>
              <a:rPr sz="2000" i="1" u="heavy" spc="1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Surge </a:t>
            </a:r>
            <a:r>
              <a:rPr sz="2000" i="1" u="heavy" spc="13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Current</a:t>
            </a:r>
            <a:r>
              <a:rPr sz="2000" i="1" u="heavy" spc="-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i="1" u="heavy" spc="16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Rating</a:t>
            </a:r>
            <a:endParaRPr sz="2000">
              <a:latin typeface="Times New Roman"/>
              <a:cs typeface="Times New Roman"/>
            </a:endParaRPr>
          </a:p>
          <a:p>
            <a:pPr marL="284480">
              <a:lnSpc>
                <a:spcPct val="100000"/>
              </a:lnSpc>
              <a:spcBef>
                <a:spcPts val="380"/>
              </a:spcBef>
            </a:pPr>
            <a:r>
              <a:rPr sz="1800" spc="160" dirty="0">
                <a:solidFill>
                  <a:srgbClr val="000000"/>
                </a:solidFill>
              </a:rPr>
              <a:t>Peak</a:t>
            </a:r>
            <a:r>
              <a:rPr sz="1800" spc="40" dirty="0">
                <a:solidFill>
                  <a:srgbClr val="000000"/>
                </a:solidFill>
              </a:rPr>
              <a:t> </a:t>
            </a:r>
            <a:r>
              <a:rPr sz="1800" spc="120" dirty="0">
                <a:solidFill>
                  <a:srgbClr val="000000"/>
                </a:solidFill>
              </a:rPr>
              <a:t>anode</a:t>
            </a:r>
            <a:r>
              <a:rPr sz="1800" spc="55" dirty="0">
                <a:solidFill>
                  <a:srgbClr val="000000"/>
                </a:solidFill>
              </a:rPr>
              <a:t> </a:t>
            </a:r>
            <a:r>
              <a:rPr sz="1800" spc="155" dirty="0">
                <a:solidFill>
                  <a:srgbClr val="000000"/>
                </a:solidFill>
              </a:rPr>
              <a:t>current</a:t>
            </a:r>
            <a:r>
              <a:rPr sz="1800" spc="45" dirty="0">
                <a:solidFill>
                  <a:srgbClr val="000000"/>
                </a:solidFill>
              </a:rPr>
              <a:t> </a:t>
            </a:r>
            <a:r>
              <a:rPr sz="1800" spc="195" dirty="0">
                <a:solidFill>
                  <a:srgbClr val="000000"/>
                </a:solidFill>
              </a:rPr>
              <a:t>that</a:t>
            </a:r>
            <a:r>
              <a:rPr sz="1800" spc="35" dirty="0">
                <a:solidFill>
                  <a:srgbClr val="000000"/>
                </a:solidFill>
              </a:rPr>
              <a:t> </a:t>
            </a:r>
            <a:r>
              <a:rPr sz="1800" spc="105" dirty="0">
                <a:solidFill>
                  <a:srgbClr val="000000"/>
                </a:solidFill>
              </a:rPr>
              <a:t>SCR</a:t>
            </a:r>
            <a:r>
              <a:rPr sz="1800" spc="45" dirty="0">
                <a:solidFill>
                  <a:srgbClr val="000000"/>
                </a:solidFill>
              </a:rPr>
              <a:t> </a:t>
            </a:r>
            <a:r>
              <a:rPr sz="1800" spc="130" dirty="0">
                <a:solidFill>
                  <a:srgbClr val="000000"/>
                </a:solidFill>
              </a:rPr>
              <a:t>can</a:t>
            </a:r>
            <a:r>
              <a:rPr sz="1800" spc="50" dirty="0">
                <a:solidFill>
                  <a:srgbClr val="000000"/>
                </a:solidFill>
              </a:rPr>
              <a:t> </a:t>
            </a:r>
            <a:r>
              <a:rPr sz="1800" spc="145" dirty="0">
                <a:solidFill>
                  <a:srgbClr val="000000"/>
                </a:solidFill>
              </a:rPr>
              <a:t>handle</a:t>
            </a:r>
            <a:r>
              <a:rPr sz="1800" spc="45" dirty="0">
                <a:solidFill>
                  <a:srgbClr val="000000"/>
                </a:solidFill>
              </a:rPr>
              <a:t> </a:t>
            </a:r>
            <a:r>
              <a:rPr sz="1800" spc="65" dirty="0">
                <a:solidFill>
                  <a:srgbClr val="000000"/>
                </a:solidFill>
              </a:rPr>
              <a:t>for</a:t>
            </a:r>
            <a:r>
              <a:rPr sz="1800" spc="55" dirty="0">
                <a:solidFill>
                  <a:srgbClr val="000000"/>
                </a:solidFill>
              </a:rPr>
              <a:t> </a:t>
            </a:r>
            <a:r>
              <a:rPr sz="1800" spc="85" dirty="0">
                <a:solidFill>
                  <a:srgbClr val="000000"/>
                </a:solidFill>
              </a:rPr>
              <a:t>brief</a:t>
            </a:r>
            <a:r>
              <a:rPr sz="1800" spc="55" dirty="0">
                <a:solidFill>
                  <a:srgbClr val="000000"/>
                </a:solidFill>
              </a:rPr>
              <a:t> </a:t>
            </a:r>
            <a:r>
              <a:rPr sz="1800" spc="135" dirty="0">
                <a:solidFill>
                  <a:srgbClr val="000000"/>
                </a:solidFill>
              </a:rPr>
              <a:t>duration.</a:t>
            </a:r>
            <a:endParaRPr sz="1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11</a:t>
            </a:fld>
            <a:endParaRPr spc="100" dirty="0"/>
          </a:p>
        </p:txBody>
      </p:sp>
      <p:sp>
        <p:nvSpPr>
          <p:cNvPr id="3" name="object 3"/>
          <p:cNvSpPr txBox="1"/>
          <p:nvPr/>
        </p:nvSpPr>
        <p:spPr>
          <a:xfrm>
            <a:off x="534669" y="2421607"/>
            <a:ext cx="7253605" cy="222186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309880" indent="-297180">
              <a:lnSpc>
                <a:spcPct val="100000"/>
              </a:lnSpc>
              <a:spcBef>
                <a:spcPts val="520"/>
              </a:spcBef>
              <a:buFont typeface="Times New Roman"/>
              <a:buAutoNum type="arabicPlain" startAt="3"/>
              <a:tabLst>
                <a:tab pos="309880" algn="l"/>
              </a:tabLst>
            </a:pPr>
            <a:r>
              <a:rPr sz="2000" i="1" u="heavy" spc="1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Latching</a:t>
            </a:r>
            <a:r>
              <a:rPr sz="2000" i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i="1" u="heavy" spc="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current</a:t>
            </a:r>
            <a:endParaRPr sz="2000">
              <a:latin typeface="Times New Roman"/>
              <a:cs typeface="Times New Roman"/>
            </a:endParaRPr>
          </a:p>
          <a:p>
            <a:pPr marL="284480" marR="5080">
              <a:lnSpc>
                <a:spcPts val="1939"/>
              </a:lnSpc>
              <a:spcBef>
                <a:spcPts val="630"/>
              </a:spcBef>
            </a:pPr>
            <a:r>
              <a:rPr sz="1800" spc="140" dirty="0">
                <a:latin typeface="Times New Roman"/>
                <a:cs typeface="Times New Roman"/>
              </a:rPr>
              <a:t>Minimum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anode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155" dirty="0">
                <a:latin typeface="Times New Roman"/>
                <a:cs typeface="Times New Roman"/>
              </a:rPr>
              <a:t>current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90" dirty="0">
                <a:latin typeface="Times New Roman"/>
                <a:cs typeface="Times New Roman"/>
              </a:rPr>
              <a:t>that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75" dirty="0">
                <a:latin typeface="Times New Roman"/>
                <a:cs typeface="Times New Roman"/>
              </a:rPr>
              <a:t>must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35" dirty="0">
                <a:latin typeface="Times New Roman"/>
                <a:cs typeface="Times New Roman"/>
              </a:rPr>
              <a:t>flow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150" dirty="0">
                <a:latin typeface="Times New Roman"/>
                <a:cs typeface="Times New Roman"/>
              </a:rPr>
              <a:t>through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160" dirty="0">
                <a:latin typeface="Times New Roman"/>
                <a:cs typeface="Times New Roman"/>
              </a:rPr>
              <a:t>the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05" dirty="0">
                <a:latin typeface="Times New Roman"/>
                <a:cs typeface="Times New Roman"/>
              </a:rPr>
              <a:t>SCR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25" dirty="0">
                <a:latin typeface="Times New Roman"/>
                <a:cs typeface="Times New Roman"/>
              </a:rPr>
              <a:t>in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125" dirty="0">
                <a:latin typeface="Times New Roman"/>
                <a:cs typeface="Times New Roman"/>
              </a:rPr>
              <a:t>order  </a:t>
            </a:r>
            <a:r>
              <a:rPr sz="1800" spc="60" dirty="0">
                <a:latin typeface="Times New Roman"/>
                <a:cs typeface="Times New Roman"/>
              </a:rPr>
              <a:t>for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130" dirty="0">
                <a:latin typeface="Times New Roman"/>
                <a:cs typeface="Times New Roman"/>
              </a:rPr>
              <a:t>it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90" dirty="0">
                <a:latin typeface="Times New Roman"/>
                <a:cs typeface="Times New Roman"/>
              </a:rPr>
              <a:t>to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140" dirty="0">
                <a:latin typeface="Times New Roman"/>
                <a:cs typeface="Times New Roman"/>
              </a:rPr>
              <a:t>stay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95" dirty="0">
                <a:latin typeface="Times New Roman"/>
                <a:cs typeface="Times New Roman"/>
              </a:rPr>
              <a:t>on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105" dirty="0">
                <a:latin typeface="Times New Roman"/>
                <a:cs typeface="Times New Roman"/>
              </a:rPr>
              <a:t>initially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30" dirty="0">
                <a:latin typeface="Times New Roman"/>
                <a:cs typeface="Times New Roman"/>
              </a:rPr>
              <a:t>after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140" dirty="0">
                <a:latin typeface="Times New Roman"/>
                <a:cs typeface="Times New Roman"/>
              </a:rPr>
              <a:t>gate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signal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95" dirty="0">
                <a:latin typeface="Times New Roman"/>
                <a:cs typeface="Times New Roman"/>
              </a:rPr>
              <a:t>is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100" dirty="0">
                <a:latin typeface="Times New Roman"/>
                <a:cs typeface="Times New Roman"/>
              </a:rPr>
              <a:t>removed.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50">
              <a:latin typeface="Times New Roman"/>
              <a:cs typeface="Times New Roman"/>
            </a:endParaRPr>
          </a:p>
          <a:p>
            <a:pPr marL="309880" indent="-297180">
              <a:lnSpc>
                <a:spcPct val="100000"/>
              </a:lnSpc>
              <a:buFont typeface="Times New Roman"/>
              <a:buAutoNum type="arabicPlain" startAt="4"/>
              <a:tabLst>
                <a:tab pos="309880" algn="l"/>
              </a:tabLst>
            </a:pPr>
            <a:r>
              <a:rPr sz="2000" i="1" u="heavy" spc="1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Holding</a:t>
            </a:r>
            <a:r>
              <a:rPr sz="2000" i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i="1" u="heavy" spc="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Current</a:t>
            </a:r>
            <a:endParaRPr sz="2000">
              <a:latin typeface="Times New Roman"/>
              <a:cs typeface="Times New Roman"/>
            </a:endParaRPr>
          </a:p>
          <a:p>
            <a:pPr marL="284480" marR="341630">
              <a:lnSpc>
                <a:spcPts val="1939"/>
              </a:lnSpc>
              <a:spcBef>
                <a:spcPts val="625"/>
              </a:spcBef>
            </a:pPr>
            <a:r>
              <a:rPr sz="1800" spc="140" dirty="0">
                <a:latin typeface="Times New Roman"/>
                <a:cs typeface="Times New Roman"/>
              </a:rPr>
              <a:t>Minimum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125" dirty="0">
                <a:latin typeface="Times New Roman"/>
                <a:cs typeface="Times New Roman"/>
              </a:rPr>
              <a:t>value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25" dirty="0">
                <a:latin typeface="Times New Roman"/>
                <a:cs typeface="Times New Roman"/>
              </a:rPr>
              <a:t>anode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140" dirty="0">
                <a:latin typeface="Times New Roman"/>
                <a:cs typeface="Times New Roman"/>
              </a:rPr>
              <a:t>current,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135" dirty="0">
                <a:latin typeface="Times New Roman"/>
                <a:cs typeface="Times New Roman"/>
              </a:rPr>
              <a:t>required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95" dirty="0">
                <a:latin typeface="Times New Roman"/>
                <a:cs typeface="Times New Roman"/>
              </a:rPr>
              <a:t>to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160" dirty="0">
                <a:latin typeface="Times New Roman"/>
                <a:cs typeface="Times New Roman"/>
              </a:rPr>
              <a:t>maintain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05" dirty="0">
                <a:latin typeface="Times New Roman"/>
                <a:cs typeface="Times New Roman"/>
              </a:rPr>
              <a:t>SCR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25" dirty="0">
                <a:latin typeface="Times New Roman"/>
                <a:cs typeface="Times New Roman"/>
              </a:rPr>
              <a:t>in  </a:t>
            </a:r>
            <a:r>
              <a:rPr sz="1800" spc="105" dirty="0">
                <a:latin typeface="Times New Roman"/>
                <a:cs typeface="Times New Roman"/>
              </a:rPr>
              <a:t>conducting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140" dirty="0">
                <a:latin typeface="Times New Roman"/>
                <a:cs typeface="Times New Roman"/>
              </a:rPr>
              <a:t>state.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0710" y="687070"/>
            <a:ext cx="4637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175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(B) </a:t>
            </a:r>
            <a:r>
              <a:rPr sz="2400" b="1" u="heavy" spc="204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SCR </a:t>
            </a:r>
            <a:r>
              <a:rPr sz="2400" b="1" u="heavy" spc="130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VOLTAGE</a:t>
            </a:r>
            <a:r>
              <a:rPr sz="2400" b="1" u="heavy" spc="-220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175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RATINGS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12</a:t>
            </a:fld>
            <a:endParaRPr spc="100" dirty="0"/>
          </a:p>
        </p:txBody>
      </p:sp>
      <p:sp>
        <p:nvSpPr>
          <p:cNvPr id="3" name="object 3"/>
          <p:cNvSpPr txBox="1"/>
          <p:nvPr/>
        </p:nvSpPr>
        <p:spPr>
          <a:xfrm>
            <a:off x="534669" y="1549823"/>
            <a:ext cx="7026909" cy="277622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09245" indent="-297180">
              <a:lnSpc>
                <a:spcPct val="100000"/>
              </a:lnSpc>
              <a:spcBef>
                <a:spcPts val="765"/>
              </a:spcBef>
              <a:buAutoNum type="arabicPlain"/>
              <a:tabLst>
                <a:tab pos="309880" algn="l"/>
              </a:tabLst>
            </a:pPr>
            <a:r>
              <a:rPr sz="2000" u="heavy" spc="1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Peak </a:t>
            </a:r>
            <a:r>
              <a:rPr sz="2000" u="heavy" spc="1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repetitive </a:t>
            </a:r>
            <a:r>
              <a:rPr sz="2000" u="heavy" spc="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forward </a:t>
            </a:r>
            <a:r>
              <a:rPr sz="2000" u="heavy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blocking</a:t>
            </a:r>
            <a:r>
              <a:rPr sz="2000" u="heavy" spc="-2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voltage</a:t>
            </a:r>
            <a:endParaRPr sz="2000">
              <a:latin typeface="Times New Roman"/>
              <a:cs typeface="Times New Roman"/>
            </a:endParaRPr>
          </a:p>
          <a:p>
            <a:pPr marL="284480" marR="5080">
              <a:lnSpc>
                <a:spcPct val="100000"/>
              </a:lnSpc>
              <a:spcBef>
                <a:spcPts val="600"/>
              </a:spcBef>
            </a:pPr>
            <a:r>
              <a:rPr sz="1800" spc="140" dirty="0">
                <a:latin typeface="Times New Roman"/>
                <a:cs typeface="Times New Roman"/>
              </a:rPr>
              <a:t>Maximum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50" dirty="0">
                <a:latin typeface="Times New Roman"/>
                <a:cs typeface="Times New Roman"/>
              </a:rPr>
              <a:t>instantaneous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95" dirty="0">
                <a:latin typeface="Times New Roman"/>
                <a:cs typeface="Times New Roman"/>
              </a:rPr>
              <a:t>voltage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190" dirty="0">
                <a:latin typeface="Times New Roman"/>
                <a:cs typeface="Times New Roman"/>
              </a:rPr>
              <a:t>that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100" dirty="0">
                <a:latin typeface="Times New Roman"/>
                <a:cs typeface="Times New Roman"/>
              </a:rPr>
              <a:t>SCR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130" dirty="0">
                <a:latin typeface="Times New Roman"/>
                <a:cs typeface="Times New Roman"/>
              </a:rPr>
              <a:t>can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60" dirty="0">
                <a:latin typeface="Times New Roman"/>
                <a:cs typeface="Times New Roman"/>
              </a:rPr>
              <a:t>block </a:t>
            </a:r>
            <a:r>
              <a:rPr sz="1800" spc="130" dirty="0">
                <a:latin typeface="Times New Roman"/>
                <a:cs typeface="Times New Roman"/>
              </a:rPr>
              <a:t>in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14" dirty="0">
                <a:latin typeface="Times New Roman"/>
                <a:cs typeface="Times New Roman"/>
              </a:rPr>
              <a:t>forward  </a:t>
            </a:r>
            <a:r>
              <a:rPr sz="1800" spc="95" dirty="0">
                <a:latin typeface="Times New Roman"/>
                <a:cs typeface="Times New Roman"/>
              </a:rPr>
              <a:t>direction.</a:t>
            </a:r>
            <a:endParaRPr sz="1800">
              <a:latin typeface="Times New Roman"/>
              <a:cs typeface="Times New Roman"/>
            </a:endParaRPr>
          </a:p>
          <a:p>
            <a:pPr marL="309245" indent="-297180">
              <a:lnSpc>
                <a:spcPct val="100000"/>
              </a:lnSpc>
              <a:spcBef>
                <a:spcPts val="600"/>
              </a:spcBef>
              <a:buAutoNum type="arabicPlain" startAt="2"/>
              <a:tabLst>
                <a:tab pos="309880" algn="l"/>
              </a:tabLst>
            </a:pPr>
            <a:r>
              <a:rPr sz="2000" u="heavy" spc="1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Peak </a:t>
            </a:r>
            <a:r>
              <a:rPr sz="2000" u="heavy" spc="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Repetitive Reverse</a:t>
            </a:r>
            <a:r>
              <a:rPr sz="2000" u="heavy" spc="-1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Voltage</a:t>
            </a:r>
            <a:endParaRPr sz="2000">
              <a:latin typeface="Times New Roman"/>
              <a:cs typeface="Times New Roman"/>
            </a:endParaRPr>
          </a:p>
          <a:p>
            <a:pPr marL="284480" marR="589915">
              <a:lnSpc>
                <a:spcPct val="100000"/>
              </a:lnSpc>
              <a:spcBef>
                <a:spcPts val="590"/>
              </a:spcBef>
            </a:pPr>
            <a:r>
              <a:rPr sz="1800" spc="140" dirty="0">
                <a:latin typeface="Times New Roman"/>
                <a:cs typeface="Times New Roman"/>
              </a:rPr>
              <a:t>Maximum </a:t>
            </a:r>
            <a:r>
              <a:rPr sz="1800" spc="150" dirty="0">
                <a:latin typeface="Times New Roman"/>
                <a:cs typeface="Times New Roman"/>
              </a:rPr>
              <a:t>instantaneous </a:t>
            </a:r>
            <a:r>
              <a:rPr sz="1800" spc="95" dirty="0">
                <a:latin typeface="Times New Roman"/>
                <a:cs typeface="Times New Roman"/>
              </a:rPr>
              <a:t>voltage </a:t>
            </a:r>
            <a:r>
              <a:rPr sz="1800" spc="190" dirty="0">
                <a:latin typeface="Times New Roman"/>
                <a:cs typeface="Times New Roman"/>
              </a:rPr>
              <a:t>that</a:t>
            </a:r>
            <a:r>
              <a:rPr sz="1800" spc="-285" dirty="0">
                <a:latin typeface="Times New Roman"/>
                <a:cs typeface="Times New Roman"/>
              </a:rPr>
              <a:t> </a:t>
            </a:r>
            <a:r>
              <a:rPr sz="1800" spc="100" dirty="0">
                <a:latin typeface="Times New Roman"/>
                <a:cs typeface="Times New Roman"/>
              </a:rPr>
              <a:t>SCR </a:t>
            </a:r>
            <a:r>
              <a:rPr sz="1800" spc="130" dirty="0">
                <a:latin typeface="Times New Roman"/>
                <a:cs typeface="Times New Roman"/>
              </a:rPr>
              <a:t>can </a:t>
            </a:r>
            <a:r>
              <a:rPr sz="1800" spc="140" dirty="0">
                <a:latin typeface="Times New Roman"/>
                <a:cs typeface="Times New Roman"/>
              </a:rPr>
              <a:t>withstand,  </a:t>
            </a:r>
            <a:r>
              <a:rPr sz="1800" spc="135" dirty="0">
                <a:latin typeface="Times New Roman"/>
                <a:cs typeface="Times New Roman"/>
              </a:rPr>
              <a:t>without </a:t>
            </a:r>
            <a:r>
              <a:rPr sz="1800" spc="120" dirty="0">
                <a:latin typeface="Times New Roman"/>
                <a:cs typeface="Times New Roman"/>
              </a:rPr>
              <a:t>breakdown, </a:t>
            </a:r>
            <a:r>
              <a:rPr sz="1800" spc="125" dirty="0">
                <a:latin typeface="Times New Roman"/>
                <a:cs typeface="Times New Roman"/>
              </a:rPr>
              <a:t>in reverse</a:t>
            </a:r>
            <a:r>
              <a:rPr sz="1800" spc="-185" dirty="0">
                <a:latin typeface="Times New Roman"/>
                <a:cs typeface="Times New Roman"/>
              </a:rPr>
              <a:t> </a:t>
            </a:r>
            <a:r>
              <a:rPr sz="1800" spc="95" dirty="0">
                <a:latin typeface="Times New Roman"/>
                <a:cs typeface="Times New Roman"/>
              </a:rPr>
              <a:t>direction.</a:t>
            </a:r>
            <a:endParaRPr sz="1800">
              <a:latin typeface="Times New Roman"/>
              <a:cs typeface="Times New Roman"/>
            </a:endParaRPr>
          </a:p>
          <a:p>
            <a:pPr marL="309245" indent="-297180">
              <a:lnSpc>
                <a:spcPct val="100000"/>
              </a:lnSpc>
              <a:spcBef>
                <a:spcPts val="600"/>
              </a:spcBef>
              <a:buAutoNum type="arabicPlain" startAt="3"/>
              <a:tabLst>
                <a:tab pos="309880" algn="l"/>
              </a:tabLst>
            </a:pPr>
            <a:r>
              <a:rPr sz="2000" u="heavy" spc="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Non-repetitive </a:t>
            </a:r>
            <a:r>
              <a:rPr sz="2000" u="heavy" spc="1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peak </a:t>
            </a:r>
            <a:r>
              <a:rPr sz="2000" u="heavy" spc="1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reverse</a:t>
            </a:r>
            <a:r>
              <a:rPr sz="2000" u="heavy" spc="-1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voltage</a:t>
            </a:r>
            <a:endParaRPr sz="2000">
              <a:latin typeface="Times New Roman"/>
              <a:cs typeface="Times New Roman"/>
            </a:endParaRPr>
          </a:p>
          <a:p>
            <a:pPr marL="348615">
              <a:lnSpc>
                <a:spcPct val="100000"/>
              </a:lnSpc>
              <a:spcBef>
                <a:spcPts val="600"/>
              </a:spcBef>
            </a:pPr>
            <a:r>
              <a:rPr sz="1800" spc="145" dirty="0">
                <a:latin typeface="Times New Roman"/>
                <a:cs typeface="Times New Roman"/>
              </a:rPr>
              <a:t>Maximum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160" dirty="0">
                <a:latin typeface="Times New Roman"/>
                <a:cs typeface="Times New Roman"/>
              </a:rPr>
              <a:t>transient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25" dirty="0">
                <a:latin typeface="Times New Roman"/>
                <a:cs typeface="Times New Roman"/>
              </a:rPr>
              <a:t>reverse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95" dirty="0">
                <a:latin typeface="Times New Roman"/>
                <a:cs typeface="Times New Roman"/>
              </a:rPr>
              <a:t>voltage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190" dirty="0">
                <a:latin typeface="Times New Roman"/>
                <a:cs typeface="Times New Roman"/>
              </a:rPr>
              <a:t>that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05" dirty="0">
                <a:latin typeface="Times New Roman"/>
                <a:cs typeface="Times New Roman"/>
              </a:rPr>
              <a:t>SCR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30" dirty="0">
                <a:latin typeface="Times New Roman"/>
                <a:cs typeface="Times New Roman"/>
              </a:rPr>
              <a:t>can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140" dirty="0">
                <a:latin typeface="Times New Roman"/>
                <a:cs typeface="Times New Roman"/>
              </a:rPr>
              <a:t>withstand.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458470"/>
            <a:ext cx="6078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130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(C) </a:t>
            </a:r>
            <a:r>
              <a:rPr sz="2400" b="1" u="heavy" spc="204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SCR </a:t>
            </a:r>
            <a:r>
              <a:rPr sz="2400" b="1" u="heavy" spc="150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RATE-OF-CHANGE</a:t>
            </a:r>
            <a:r>
              <a:rPr sz="2400" b="1" u="heavy" spc="-165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175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RATINGS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177290"/>
            <a:ext cx="7413625" cy="3070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245" indent="-297180">
              <a:lnSpc>
                <a:spcPct val="100000"/>
              </a:lnSpc>
              <a:spcBef>
                <a:spcPts val="100"/>
              </a:spcBef>
              <a:buAutoNum type="arabicPlain"/>
              <a:tabLst>
                <a:tab pos="309880" algn="l"/>
              </a:tabLst>
            </a:pPr>
            <a:r>
              <a:rPr sz="2000" u="heavy" spc="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(di/dt</a:t>
            </a:r>
            <a:r>
              <a:rPr sz="2000" u="heavy" spc="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1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rating)</a:t>
            </a:r>
            <a:endParaRPr sz="2000">
              <a:latin typeface="Times New Roman"/>
              <a:cs typeface="Times New Roman"/>
            </a:endParaRPr>
          </a:p>
          <a:p>
            <a:pPr marL="284480" marR="5080">
              <a:lnSpc>
                <a:spcPct val="104800"/>
              </a:lnSpc>
              <a:spcBef>
                <a:spcPts val="920"/>
              </a:spcBef>
            </a:pPr>
            <a:r>
              <a:rPr sz="1400" spc="85" dirty="0">
                <a:latin typeface="Times New Roman"/>
                <a:cs typeface="Times New Roman"/>
              </a:rPr>
              <a:t>Critical </a:t>
            </a:r>
            <a:r>
              <a:rPr sz="1400" spc="135" dirty="0">
                <a:latin typeface="Times New Roman"/>
                <a:cs typeface="Times New Roman"/>
              </a:rPr>
              <a:t>rate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90" dirty="0">
                <a:latin typeface="Times New Roman"/>
                <a:cs typeface="Times New Roman"/>
              </a:rPr>
              <a:t>rise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100" dirty="0">
                <a:latin typeface="Times New Roman"/>
                <a:cs typeface="Times New Roman"/>
              </a:rPr>
              <a:t>on-state </a:t>
            </a:r>
            <a:r>
              <a:rPr sz="1400" spc="110" dirty="0">
                <a:latin typeface="Times New Roman"/>
                <a:cs typeface="Times New Roman"/>
              </a:rPr>
              <a:t>current. </a:t>
            </a:r>
            <a:r>
              <a:rPr sz="1400" spc="130" dirty="0">
                <a:latin typeface="Times New Roman"/>
                <a:cs typeface="Times New Roman"/>
              </a:rPr>
              <a:t>It </a:t>
            </a:r>
            <a:r>
              <a:rPr sz="1400" spc="75" dirty="0">
                <a:latin typeface="Times New Roman"/>
                <a:cs typeface="Times New Roman"/>
              </a:rPr>
              <a:t>is </a:t>
            </a:r>
            <a:r>
              <a:rPr sz="1400" spc="125" dirty="0">
                <a:latin typeface="Times New Roman"/>
                <a:cs typeface="Times New Roman"/>
              </a:rPr>
              <a:t>the </a:t>
            </a:r>
            <a:r>
              <a:rPr sz="1400" spc="130" dirty="0">
                <a:latin typeface="Times New Roman"/>
                <a:cs typeface="Times New Roman"/>
              </a:rPr>
              <a:t>rate </a:t>
            </a:r>
            <a:r>
              <a:rPr sz="1400" spc="150" dirty="0">
                <a:latin typeface="Times New Roman"/>
                <a:cs typeface="Times New Roman"/>
              </a:rPr>
              <a:t>at </a:t>
            </a:r>
            <a:r>
              <a:rPr sz="1400" spc="85" dirty="0">
                <a:latin typeface="Times New Roman"/>
                <a:cs typeface="Times New Roman"/>
              </a:rPr>
              <a:t>which </a:t>
            </a:r>
            <a:r>
              <a:rPr sz="1400" spc="95" dirty="0">
                <a:latin typeface="Times New Roman"/>
                <a:cs typeface="Times New Roman"/>
              </a:rPr>
              <a:t>anode </a:t>
            </a:r>
            <a:r>
              <a:rPr sz="1400" spc="120" dirty="0">
                <a:latin typeface="Times New Roman"/>
                <a:cs typeface="Times New Roman"/>
              </a:rPr>
              <a:t>current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400" spc="95" dirty="0">
                <a:latin typeface="Times New Roman"/>
                <a:cs typeface="Times New Roman"/>
              </a:rPr>
              <a:t>increases  </a:t>
            </a:r>
            <a:r>
              <a:rPr sz="1400" spc="135" dirty="0">
                <a:latin typeface="Times New Roman"/>
                <a:cs typeface="Times New Roman"/>
              </a:rPr>
              <a:t>and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140" dirty="0">
                <a:latin typeface="Times New Roman"/>
                <a:cs typeface="Times New Roman"/>
              </a:rPr>
              <a:t>must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75" dirty="0">
                <a:latin typeface="Times New Roman"/>
                <a:cs typeface="Times New Roman"/>
              </a:rPr>
              <a:t>be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80" dirty="0">
                <a:latin typeface="Times New Roman"/>
                <a:cs typeface="Times New Roman"/>
              </a:rPr>
              <a:t>less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150" dirty="0">
                <a:latin typeface="Times New Roman"/>
                <a:cs typeface="Times New Roman"/>
              </a:rPr>
              <a:t>than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rate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150" dirty="0">
                <a:latin typeface="Times New Roman"/>
                <a:cs typeface="Times New Roman"/>
              </a:rPr>
              <a:t>at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85" dirty="0">
                <a:latin typeface="Times New Roman"/>
                <a:cs typeface="Times New Roman"/>
              </a:rPr>
              <a:t>which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75" dirty="0">
                <a:latin typeface="Times New Roman"/>
                <a:cs typeface="Times New Roman"/>
              </a:rPr>
              <a:t>conduction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area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90" dirty="0">
                <a:latin typeface="Times New Roman"/>
                <a:cs typeface="Times New Roman"/>
              </a:rPr>
              <a:t>increases.</a:t>
            </a:r>
            <a:endParaRPr sz="1400">
              <a:latin typeface="Times New Roman"/>
              <a:cs typeface="Times New Roman"/>
            </a:endParaRPr>
          </a:p>
          <a:p>
            <a:pPr marL="284480" marR="278130">
              <a:lnSpc>
                <a:spcPct val="100000"/>
              </a:lnSpc>
              <a:spcBef>
                <a:spcPts val="590"/>
              </a:spcBef>
            </a:pPr>
            <a:r>
              <a:rPr sz="1400" spc="35" dirty="0">
                <a:latin typeface="Times New Roman"/>
                <a:cs typeface="Times New Roman"/>
              </a:rPr>
              <a:t>To </a:t>
            </a:r>
            <a:r>
              <a:rPr sz="1400" spc="110" dirty="0">
                <a:latin typeface="Times New Roman"/>
                <a:cs typeface="Times New Roman"/>
              </a:rPr>
              <a:t>prevent damage </a:t>
            </a:r>
            <a:r>
              <a:rPr sz="1400" spc="75" dirty="0">
                <a:latin typeface="Times New Roman"/>
                <a:cs typeface="Times New Roman"/>
              </a:rPr>
              <a:t>to </a:t>
            </a:r>
            <a:r>
              <a:rPr sz="1400" spc="85" dirty="0">
                <a:latin typeface="Times New Roman"/>
                <a:cs typeface="Times New Roman"/>
              </a:rPr>
              <a:t>SCR </a:t>
            </a:r>
            <a:r>
              <a:rPr sz="1400" spc="60" dirty="0">
                <a:latin typeface="Times New Roman"/>
                <a:cs typeface="Times New Roman"/>
              </a:rPr>
              <a:t>by </a:t>
            </a:r>
            <a:r>
              <a:rPr sz="1400" spc="100" dirty="0">
                <a:latin typeface="Times New Roman"/>
                <a:cs typeface="Times New Roman"/>
              </a:rPr>
              <a:t>high </a:t>
            </a:r>
            <a:r>
              <a:rPr sz="1400" spc="80" dirty="0">
                <a:latin typeface="Times New Roman"/>
                <a:cs typeface="Times New Roman"/>
              </a:rPr>
              <a:t>di/dt </a:t>
            </a:r>
            <a:r>
              <a:rPr sz="1400" spc="85" dirty="0">
                <a:latin typeface="Times New Roman"/>
                <a:cs typeface="Times New Roman"/>
              </a:rPr>
              <a:t>value, </a:t>
            </a:r>
            <a:r>
              <a:rPr sz="1400" spc="100" dirty="0">
                <a:latin typeface="Times New Roman"/>
                <a:cs typeface="Times New Roman"/>
              </a:rPr>
              <a:t>small </a:t>
            </a:r>
            <a:r>
              <a:rPr sz="1400" spc="95" dirty="0">
                <a:latin typeface="Times New Roman"/>
                <a:cs typeface="Times New Roman"/>
              </a:rPr>
              <a:t>inductance </a:t>
            </a:r>
            <a:r>
              <a:rPr sz="1400" spc="75" dirty="0">
                <a:latin typeface="Times New Roman"/>
                <a:cs typeface="Times New Roman"/>
              </a:rPr>
              <a:t>is </a:t>
            </a:r>
            <a:r>
              <a:rPr sz="1400" spc="105" dirty="0">
                <a:latin typeface="Times New Roman"/>
                <a:cs typeface="Times New Roman"/>
              </a:rPr>
              <a:t>added </a:t>
            </a:r>
            <a:r>
              <a:rPr sz="1400" spc="100" dirty="0">
                <a:latin typeface="Times New Roman"/>
                <a:cs typeface="Times New Roman"/>
              </a:rPr>
              <a:t>in </a:t>
            </a:r>
            <a:r>
              <a:rPr sz="1400" spc="95" dirty="0">
                <a:latin typeface="Times New Roman"/>
                <a:cs typeface="Times New Roman"/>
              </a:rPr>
              <a:t>series  </a:t>
            </a:r>
            <a:r>
              <a:rPr sz="1400" spc="110" dirty="0">
                <a:latin typeface="Times New Roman"/>
                <a:cs typeface="Times New Roman"/>
              </a:rPr>
              <a:t>with </a:t>
            </a:r>
            <a:r>
              <a:rPr sz="1400" spc="55" dirty="0">
                <a:latin typeface="Times New Roman"/>
                <a:cs typeface="Times New Roman"/>
              </a:rPr>
              <a:t>device. </a:t>
            </a:r>
            <a:r>
              <a:rPr sz="1400" spc="95" dirty="0">
                <a:latin typeface="Times New Roman"/>
                <a:cs typeface="Times New Roman"/>
              </a:rPr>
              <a:t>Vaue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105" dirty="0">
                <a:latin typeface="Times New Roman"/>
                <a:cs typeface="Times New Roman"/>
              </a:rPr>
              <a:t>required </a:t>
            </a:r>
            <a:r>
              <a:rPr sz="1400" spc="95" dirty="0">
                <a:latin typeface="Times New Roman"/>
                <a:cs typeface="Times New Roman"/>
              </a:rPr>
              <a:t>inductance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80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521460">
              <a:lnSpc>
                <a:spcPct val="100000"/>
              </a:lnSpc>
              <a:spcBef>
                <a:spcPts val="600"/>
              </a:spcBef>
              <a:tabLst>
                <a:tab pos="2484755" algn="l"/>
              </a:tabLst>
            </a:pPr>
            <a:r>
              <a:rPr sz="1400" i="1" spc="85" dirty="0">
                <a:latin typeface="Times New Roman"/>
                <a:cs typeface="Times New Roman"/>
              </a:rPr>
              <a:t>L</a:t>
            </a:r>
            <a:r>
              <a:rPr sz="1400" spc="85" dirty="0">
                <a:latin typeface="Times New Roman"/>
                <a:cs typeface="Times New Roman"/>
              </a:rPr>
              <a:t>&gt;=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i="1" u="sng" spc="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</a:t>
            </a:r>
            <a:r>
              <a:rPr sz="1400" u="sng" spc="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	</a:t>
            </a:r>
            <a:endParaRPr sz="1400">
              <a:latin typeface="Times New Roman"/>
              <a:cs typeface="Times New Roman"/>
            </a:endParaRPr>
          </a:p>
          <a:p>
            <a:pPr marL="1873250">
              <a:lnSpc>
                <a:spcPct val="100000"/>
              </a:lnSpc>
              <a:spcBef>
                <a:spcPts val="590"/>
              </a:spcBef>
            </a:pPr>
            <a:r>
              <a:rPr sz="1400" spc="75" dirty="0">
                <a:latin typeface="Times New Roman"/>
                <a:cs typeface="Times New Roman"/>
              </a:rPr>
              <a:t>(di/dt)max</a:t>
            </a:r>
            <a:endParaRPr sz="1400">
              <a:latin typeface="Times New Roman"/>
              <a:cs typeface="Times New Roman"/>
            </a:endParaRPr>
          </a:p>
          <a:p>
            <a:pPr marL="309245" indent="-297180">
              <a:lnSpc>
                <a:spcPct val="100000"/>
              </a:lnSpc>
              <a:spcBef>
                <a:spcPts val="600"/>
              </a:spcBef>
              <a:buAutoNum type="arabicPlain" startAt="2"/>
              <a:tabLst>
                <a:tab pos="309880" algn="l"/>
              </a:tabLst>
            </a:pPr>
            <a:r>
              <a:rPr sz="2000" u="heavy" spc="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dv/dt</a:t>
            </a:r>
            <a:r>
              <a:rPr sz="2000" u="heavy" spc="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rating</a:t>
            </a:r>
            <a:endParaRPr sz="2000">
              <a:latin typeface="Times New Roman"/>
              <a:cs typeface="Times New Roman"/>
            </a:endParaRPr>
          </a:p>
          <a:p>
            <a:pPr marL="284480" marR="181610">
              <a:lnSpc>
                <a:spcPct val="100000"/>
              </a:lnSpc>
              <a:spcBef>
                <a:spcPts val="600"/>
              </a:spcBef>
            </a:pPr>
            <a:r>
              <a:rPr sz="1400" spc="110" dirty="0">
                <a:latin typeface="Times New Roman"/>
                <a:cs typeface="Times New Roman"/>
              </a:rPr>
              <a:t>Maximum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90" dirty="0">
                <a:latin typeface="Times New Roman"/>
                <a:cs typeface="Times New Roman"/>
              </a:rPr>
              <a:t>rise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105" dirty="0">
                <a:latin typeface="Times New Roman"/>
                <a:cs typeface="Times New Roman"/>
              </a:rPr>
              <a:t>time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155" dirty="0">
                <a:latin typeface="Times New Roman"/>
                <a:cs typeface="Times New Roman"/>
              </a:rPr>
              <a:t>a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75" dirty="0">
                <a:latin typeface="Times New Roman"/>
                <a:cs typeface="Times New Roman"/>
              </a:rPr>
              <a:t>voltage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90" dirty="0">
                <a:latin typeface="Times New Roman"/>
                <a:cs typeface="Times New Roman"/>
              </a:rPr>
              <a:t>pulse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150" dirty="0">
                <a:latin typeface="Times New Roman"/>
                <a:cs typeface="Times New Roman"/>
              </a:rPr>
              <a:t>that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100" dirty="0">
                <a:latin typeface="Times New Roman"/>
                <a:cs typeface="Times New Roman"/>
              </a:rPr>
              <a:t>can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75" dirty="0">
                <a:latin typeface="Times New Roman"/>
                <a:cs typeface="Times New Roman"/>
              </a:rPr>
              <a:t>be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90" dirty="0">
                <a:latin typeface="Times New Roman"/>
                <a:cs typeface="Times New Roman"/>
              </a:rPr>
              <a:t>applied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75" dirty="0">
                <a:latin typeface="Times New Roman"/>
                <a:cs typeface="Times New Roman"/>
              </a:rPr>
              <a:t>to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125" dirty="0">
                <a:latin typeface="Times New Roman"/>
                <a:cs typeface="Times New Roman"/>
              </a:rPr>
              <a:t>the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85" dirty="0">
                <a:latin typeface="Times New Roman"/>
                <a:cs typeface="Times New Roman"/>
              </a:rPr>
              <a:t>SCR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100" dirty="0">
                <a:latin typeface="Times New Roman"/>
                <a:cs typeface="Times New Roman"/>
              </a:rPr>
              <a:t>in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125" dirty="0">
                <a:latin typeface="Times New Roman"/>
                <a:cs typeface="Times New Roman"/>
              </a:rPr>
              <a:t>the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off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125" dirty="0">
                <a:latin typeface="Times New Roman"/>
                <a:cs typeface="Times New Roman"/>
              </a:rPr>
              <a:t>state  </a:t>
            </a:r>
            <a:r>
              <a:rPr sz="1400" spc="105" dirty="0">
                <a:latin typeface="Times New Roman"/>
                <a:cs typeface="Times New Roman"/>
              </a:rPr>
              <a:t>without </a:t>
            </a:r>
            <a:r>
              <a:rPr sz="1400" spc="90" dirty="0">
                <a:latin typeface="Times New Roman"/>
                <a:cs typeface="Times New Roman"/>
              </a:rPr>
              <a:t>causing </a:t>
            </a:r>
            <a:r>
              <a:rPr sz="1400" spc="105" dirty="0">
                <a:latin typeface="Times New Roman"/>
                <a:cs typeface="Times New Roman"/>
              </a:rPr>
              <a:t>it </a:t>
            </a:r>
            <a:r>
              <a:rPr sz="1400" spc="75" dirty="0">
                <a:latin typeface="Times New Roman"/>
                <a:cs typeface="Times New Roman"/>
              </a:rPr>
              <a:t>to </a:t>
            </a:r>
            <a:r>
              <a:rPr sz="1400" spc="65" dirty="0">
                <a:latin typeface="Times New Roman"/>
                <a:cs typeface="Times New Roman"/>
              </a:rPr>
              <a:t>fire. </a:t>
            </a:r>
            <a:r>
              <a:rPr sz="1400" spc="95" dirty="0">
                <a:latin typeface="Times New Roman"/>
                <a:cs typeface="Times New Roman"/>
              </a:rPr>
              <a:t>Unscheduled </a:t>
            </a:r>
            <a:r>
              <a:rPr sz="1400" spc="75" dirty="0">
                <a:latin typeface="Times New Roman"/>
                <a:cs typeface="Times New Roman"/>
              </a:rPr>
              <a:t>firing </a:t>
            </a:r>
            <a:r>
              <a:rPr sz="1400" spc="105" dirty="0">
                <a:latin typeface="Times New Roman"/>
                <a:cs typeface="Times New Roman"/>
              </a:rPr>
              <a:t>due </a:t>
            </a:r>
            <a:r>
              <a:rPr sz="1400" spc="80" dirty="0">
                <a:latin typeface="Times New Roman"/>
                <a:cs typeface="Times New Roman"/>
              </a:rPr>
              <a:t>to </a:t>
            </a:r>
            <a:r>
              <a:rPr sz="1400" spc="100" dirty="0">
                <a:latin typeface="Times New Roman"/>
                <a:cs typeface="Times New Roman"/>
              </a:rPr>
              <a:t>high </a:t>
            </a:r>
            <a:r>
              <a:rPr sz="1400" spc="95" dirty="0">
                <a:latin typeface="Times New Roman"/>
                <a:cs typeface="Times New Roman"/>
              </a:rPr>
              <a:t>value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80" dirty="0">
                <a:latin typeface="Times New Roman"/>
                <a:cs typeface="Times New Roman"/>
              </a:rPr>
              <a:t>dv/dt </a:t>
            </a:r>
            <a:r>
              <a:rPr sz="1400" spc="100" dirty="0">
                <a:latin typeface="Times New Roman"/>
                <a:cs typeface="Times New Roman"/>
              </a:rPr>
              <a:t>can </a:t>
            </a:r>
            <a:r>
              <a:rPr sz="1400" spc="70" dirty="0">
                <a:latin typeface="Times New Roman"/>
                <a:cs typeface="Times New Roman"/>
              </a:rPr>
              <a:t>be  </a:t>
            </a:r>
            <a:r>
              <a:rPr sz="1400" spc="105" dirty="0">
                <a:latin typeface="Times New Roman"/>
                <a:cs typeface="Times New Roman"/>
              </a:rPr>
              <a:t>prevented </a:t>
            </a:r>
            <a:r>
              <a:rPr sz="1400" spc="60" dirty="0">
                <a:latin typeface="Times New Roman"/>
                <a:cs typeface="Times New Roman"/>
              </a:rPr>
              <a:t>by </a:t>
            </a:r>
            <a:r>
              <a:rPr sz="1400" spc="95" dirty="0">
                <a:latin typeface="Times New Roman"/>
                <a:cs typeface="Times New Roman"/>
              </a:rPr>
              <a:t>using </a:t>
            </a:r>
            <a:r>
              <a:rPr sz="1400" spc="75" dirty="0">
                <a:latin typeface="Times New Roman"/>
                <a:cs typeface="Times New Roman"/>
              </a:rPr>
              <a:t>RC </a:t>
            </a:r>
            <a:r>
              <a:rPr sz="1400" spc="110" dirty="0">
                <a:latin typeface="Times New Roman"/>
                <a:cs typeface="Times New Roman"/>
              </a:rPr>
              <a:t>snubber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75" dirty="0">
                <a:latin typeface="Times New Roman"/>
                <a:cs typeface="Times New Roman"/>
              </a:rPr>
              <a:t>circuit.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7000" y="4343400"/>
            <a:ext cx="3429000" cy="205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13</a:t>
            </a:fld>
            <a:endParaRPr spc="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8210" y="535940"/>
            <a:ext cx="40030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175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(D) </a:t>
            </a:r>
            <a:r>
              <a:rPr sz="2400" b="1" u="heavy" spc="140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GATE</a:t>
            </a:r>
            <a:r>
              <a:rPr sz="2400" b="1" u="heavy" spc="-65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185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PARAMETERS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065041"/>
            <a:ext cx="6957059" cy="439102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294005" indent="-281940">
              <a:lnSpc>
                <a:spcPct val="100000"/>
              </a:lnSpc>
              <a:spcBef>
                <a:spcPts val="520"/>
              </a:spcBef>
              <a:buAutoNum type="arabicPlain"/>
              <a:tabLst>
                <a:tab pos="294640" algn="l"/>
              </a:tabLst>
            </a:pPr>
            <a:r>
              <a:rPr sz="1900" u="sng" spc="1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Maximum </a:t>
            </a:r>
            <a:r>
              <a:rPr sz="1900" u="sng" spc="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Gate </a:t>
            </a:r>
            <a:r>
              <a:rPr sz="1900" u="sng" spc="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Peak </a:t>
            </a:r>
            <a:r>
              <a:rPr sz="1900" u="sng" spc="1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Inverse</a:t>
            </a:r>
            <a:r>
              <a:rPr sz="1900" u="sng" spc="-3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900" u="sng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Voltage</a:t>
            </a:r>
            <a:endParaRPr sz="1900">
              <a:latin typeface="Times New Roman"/>
              <a:cs typeface="Times New Roman"/>
            </a:endParaRPr>
          </a:p>
          <a:p>
            <a:pPr marL="284480" marR="5080">
              <a:lnSpc>
                <a:spcPts val="1250"/>
              </a:lnSpc>
              <a:spcBef>
                <a:spcPts val="590"/>
              </a:spcBef>
            </a:pPr>
            <a:r>
              <a:rPr sz="1300" spc="100" dirty="0">
                <a:latin typeface="Times New Roman"/>
                <a:cs typeface="Times New Roman"/>
              </a:rPr>
              <a:t>Maximum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value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of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negative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DC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voltage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35" dirty="0">
                <a:latin typeface="Times New Roman"/>
                <a:cs typeface="Times New Roman"/>
              </a:rPr>
              <a:t>that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90" dirty="0">
                <a:latin typeface="Times New Roman"/>
                <a:cs typeface="Times New Roman"/>
              </a:rPr>
              <a:t>can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be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80" dirty="0">
                <a:latin typeface="Times New Roman"/>
                <a:cs typeface="Times New Roman"/>
              </a:rPr>
              <a:t>applied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95" dirty="0">
                <a:latin typeface="Times New Roman"/>
                <a:cs typeface="Times New Roman"/>
              </a:rPr>
              <a:t>without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95" dirty="0">
                <a:latin typeface="Times New Roman"/>
                <a:cs typeface="Times New Roman"/>
              </a:rPr>
              <a:t>damaging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14" dirty="0">
                <a:latin typeface="Times New Roman"/>
                <a:cs typeface="Times New Roman"/>
              </a:rPr>
              <a:t>the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gate-  </a:t>
            </a:r>
            <a:r>
              <a:rPr sz="1300" spc="80" dirty="0">
                <a:latin typeface="Times New Roman"/>
                <a:cs typeface="Times New Roman"/>
              </a:rPr>
              <a:t>cathode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junction.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Times New Roman"/>
              <a:cs typeface="Times New Roman"/>
            </a:endParaRPr>
          </a:p>
          <a:p>
            <a:pPr marL="226695" indent="-214629">
              <a:lnSpc>
                <a:spcPct val="100000"/>
              </a:lnSpc>
              <a:spcBef>
                <a:spcPts val="5"/>
              </a:spcBef>
              <a:buAutoNum type="arabicPlain" startAt="2"/>
              <a:tabLst>
                <a:tab pos="227329" algn="l"/>
              </a:tabLst>
            </a:pPr>
            <a:r>
              <a:rPr sz="1900" u="sng" spc="1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Maximum </a:t>
            </a:r>
            <a:r>
              <a:rPr sz="1900" u="sng" spc="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Gate </a:t>
            </a:r>
            <a:r>
              <a:rPr sz="1900" u="sng" spc="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Trigger</a:t>
            </a:r>
            <a:r>
              <a:rPr sz="1900" u="sng" spc="-1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900" u="sng" spc="1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Current</a:t>
            </a:r>
            <a:endParaRPr sz="1900">
              <a:latin typeface="Times New Roman"/>
              <a:cs typeface="Times New Roman"/>
            </a:endParaRPr>
          </a:p>
          <a:p>
            <a:pPr marL="284480">
              <a:lnSpc>
                <a:spcPct val="100000"/>
              </a:lnSpc>
              <a:spcBef>
                <a:spcPts val="280"/>
              </a:spcBef>
            </a:pPr>
            <a:r>
              <a:rPr sz="1300" spc="100" dirty="0">
                <a:latin typeface="Times New Roman"/>
                <a:cs typeface="Times New Roman"/>
              </a:rPr>
              <a:t>Maximum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DC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95" dirty="0">
                <a:latin typeface="Times New Roman"/>
                <a:cs typeface="Times New Roman"/>
              </a:rPr>
              <a:t>gate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current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allowed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to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35" dirty="0">
                <a:latin typeface="Times New Roman"/>
                <a:cs typeface="Times New Roman"/>
              </a:rPr>
              <a:t>turn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on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14" dirty="0">
                <a:latin typeface="Times New Roman"/>
                <a:cs typeface="Times New Roman"/>
              </a:rPr>
              <a:t>the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device.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00">
              <a:latin typeface="Times New Roman"/>
              <a:cs typeface="Times New Roman"/>
            </a:endParaRPr>
          </a:p>
          <a:p>
            <a:pPr marL="294005" indent="-281940">
              <a:lnSpc>
                <a:spcPct val="100000"/>
              </a:lnSpc>
              <a:spcBef>
                <a:spcPts val="5"/>
              </a:spcBef>
              <a:buAutoNum type="arabicPlain" startAt="3"/>
              <a:tabLst>
                <a:tab pos="294640" algn="l"/>
              </a:tabLst>
            </a:pPr>
            <a:r>
              <a:rPr sz="1900" u="sng" spc="1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Maximum </a:t>
            </a:r>
            <a:r>
              <a:rPr sz="1900" u="sng" spc="1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gate </a:t>
            </a:r>
            <a:r>
              <a:rPr sz="1900" u="sng" spc="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trigger</a:t>
            </a:r>
            <a:r>
              <a:rPr sz="1900" u="sng" spc="-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900" u="sng" spc="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voltage</a:t>
            </a:r>
            <a:endParaRPr sz="1900">
              <a:latin typeface="Times New Roman"/>
              <a:cs typeface="Times New Roman"/>
            </a:endParaRPr>
          </a:p>
          <a:p>
            <a:pPr marL="284480">
              <a:lnSpc>
                <a:spcPct val="100000"/>
              </a:lnSpc>
              <a:spcBef>
                <a:spcPts val="290"/>
              </a:spcBef>
            </a:pPr>
            <a:r>
              <a:rPr sz="1300" spc="65" dirty="0">
                <a:latin typeface="Times New Roman"/>
                <a:cs typeface="Times New Roman"/>
              </a:rPr>
              <a:t>DC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voltage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necessary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to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produce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maximum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95" dirty="0">
                <a:latin typeface="Times New Roman"/>
                <a:cs typeface="Times New Roman"/>
              </a:rPr>
              <a:t>gate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trigger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95" dirty="0">
                <a:latin typeface="Times New Roman"/>
                <a:cs typeface="Times New Roman"/>
              </a:rPr>
              <a:t>current.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00">
              <a:latin typeface="Times New Roman"/>
              <a:cs typeface="Times New Roman"/>
            </a:endParaRPr>
          </a:p>
          <a:p>
            <a:pPr marL="294005" indent="-281940">
              <a:lnSpc>
                <a:spcPct val="100000"/>
              </a:lnSpc>
              <a:spcBef>
                <a:spcPts val="5"/>
              </a:spcBef>
              <a:buAutoNum type="arabicPlain" startAt="4"/>
              <a:tabLst>
                <a:tab pos="294640" algn="l"/>
              </a:tabLst>
            </a:pPr>
            <a:r>
              <a:rPr sz="1900" u="sng" spc="1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Maximum </a:t>
            </a:r>
            <a:r>
              <a:rPr sz="1900" u="sng" spc="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Gate </a:t>
            </a:r>
            <a:r>
              <a:rPr sz="1900" u="sng" spc="1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Power</a:t>
            </a:r>
            <a:r>
              <a:rPr sz="1900" u="sng" spc="-1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900" u="sng" spc="1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Dissipation</a:t>
            </a:r>
            <a:endParaRPr sz="1900">
              <a:latin typeface="Times New Roman"/>
              <a:cs typeface="Times New Roman"/>
            </a:endParaRPr>
          </a:p>
          <a:p>
            <a:pPr marL="284480" marR="24765">
              <a:lnSpc>
                <a:spcPts val="1370"/>
              </a:lnSpc>
              <a:spcBef>
                <a:spcPts val="940"/>
              </a:spcBef>
            </a:pPr>
            <a:r>
              <a:rPr sz="1300" spc="100" dirty="0">
                <a:latin typeface="Times New Roman"/>
                <a:cs typeface="Times New Roman"/>
              </a:rPr>
              <a:t>Maximum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5" dirty="0">
                <a:latin typeface="Times New Roman"/>
                <a:cs typeface="Times New Roman"/>
              </a:rPr>
              <a:t>instantaneous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product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of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95" dirty="0">
                <a:latin typeface="Times New Roman"/>
                <a:cs typeface="Times New Roman"/>
              </a:rPr>
              <a:t>gate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current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25" dirty="0">
                <a:latin typeface="Times New Roman"/>
                <a:cs typeface="Times New Roman"/>
              </a:rPr>
              <a:t>and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95" dirty="0">
                <a:latin typeface="Times New Roman"/>
                <a:cs typeface="Times New Roman"/>
              </a:rPr>
              <a:t>gate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voltage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35" dirty="0">
                <a:latin typeface="Times New Roman"/>
                <a:cs typeface="Times New Roman"/>
              </a:rPr>
              <a:t>that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90" dirty="0">
                <a:latin typeface="Times New Roman"/>
                <a:cs typeface="Times New Roman"/>
              </a:rPr>
              <a:t>can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exist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0" dirty="0">
                <a:latin typeface="Times New Roman"/>
                <a:cs typeface="Times New Roman"/>
              </a:rPr>
              <a:t>during  </a:t>
            </a:r>
            <a:r>
              <a:rPr sz="1300" spc="70" dirty="0">
                <a:latin typeface="Times New Roman"/>
                <a:cs typeface="Times New Roman"/>
              </a:rPr>
              <a:t>forward-bias.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Times New Roman"/>
              <a:cs typeface="Times New Roman"/>
            </a:endParaRPr>
          </a:p>
          <a:p>
            <a:pPr marL="294005" indent="-281940">
              <a:lnSpc>
                <a:spcPct val="100000"/>
              </a:lnSpc>
              <a:spcBef>
                <a:spcPts val="5"/>
              </a:spcBef>
              <a:buAutoNum type="arabicPlain" startAt="5"/>
              <a:tabLst>
                <a:tab pos="294640" algn="l"/>
              </a:tabLst>
            </a:pPr>
            <a:r>
              <a:rPr sz="1900" u="sng" spc="1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Minimum </a:t>
            </a:r>
            <a:r>
              <a:rPr sz="1900" u="sng" spc="1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gate </a:t>
            </a:r>
            <a:r>
              <a:rPr sz="1900" u="sng" spc="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trigger</a:t>
            </a:r>
            <a:r>
              <a:rPr sz="1900" u="sng" spc="-1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900" u="sng" spc="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voltage</a:t>
            </a:r>
            <a:endParaRPr sz="1900">
              <a:latin typeface="Times New Roman"/>
              <a:cs typeface="Times New Roman"/>
            </a:endParaRPr>
          </a:p>
          <a:p>
            <a:pPr marL="284480">
              <a:lnSpc>
                <a:spcPct val="100000"/>
              </a:lnSpc>
              <a:spcBef>
                <a:spcPts val="290"/>
              </a:spcBef>
            </a:pPr>
            <a:r>
              <a:rPr sz="1300" spc="100" dirty="0">
                <a:latin typeface="Times New Roman"/>
                <a:cs typeface="Times New Roman"/>
              </a:rPr>
              <a:t>Minimum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DC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gate-to-cathode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voltage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95" dirty="0">
                <a:latin typeface="Times New Roman"/>
                <a:cs typeface="Times New Roman"/>
              </a:rPr>
              <a:t>required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to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trigger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14" dirty="0">
                <a:latin typeface="Times New Roman"/>
                <a:cs typeface="Times New Roman"/>
              </a:rPr>
              <a:t>the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SCR.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5703667"/>
            <a:ext cx="4353560" cy="60071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1900" u="sng" spc="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6-Minimum </a:t>
            </a:r>
            <a:r>
              <a:rPr sz="1900" u="sng" spc="1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gate </a:t>
            </a:r>
            <a:r>
              <a:rPr sz="1900" u="sng" spc="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trigger</a:t>
            </a:r>
            <a:r>
              <a:rPr sz="1900" u="sng" spc="-1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900" u="sng" spc="1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current</a:t>
            </a:r>
            <a:endParaRPr sz="1900">
              <a:latin typeface="Times New Roman"/>
              <a:cs typeface="Times New Roman"/>
            </a:endParaRPr>
          </a:p>
          <a:p>
            <a:pPr marL="284480">
              <a:lnSpc>
                <a:spcPct val="100000"/>
              </a:lnSpc>
              <a:spcBef>
                <a:spcPts val="280"/>
              </a:spcBef>
            </a:pPr>
            <a:r>
              <a:rPr sz="1300" spc="100" dirty="0">
                <a:latin typeface="Times New Roman"/>
                <a:cs typeface="Times New Roman"/>
              </a:rPr>
              <a:t>Minimum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DC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95" dirty="0">
                <a:latin typeface="Times New Roman"/>
                <a:cs typeface="Times New Roman"/>
              </a:rPr>
              <a:t>gate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current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necessary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to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40" dirty="0">
                <a:latin typeface="Times New Roman"/>
                <a:cs typeface="Times New Roman"/>
              </a:rPr>
              <a:t>turn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SCR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on.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19769" y="5875020"/>
            <a:ext cx="23050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14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3339" y="3173729"/>
            <a:ext cx="6022340" cy="0"/>
          </a:xfrm>
          <a:custGeom>
            <a:avLst/>
            <a:gdLst/>
            <a:ahLst/>
            <a:cxnLst/>
            <a:rect l="l" t="t" r="r" b="b"/>
            <a:pathLst>
              <a:path w="6022340">
                <a:moveTo>
                  <a:pt x="0" y="0"/>
                </a:moveTo>
                <a:lnTo>
                  <a:pt x="6022340" y="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1430" y="2472690"/>
            <a:ext cx="60363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515" dirty="0">
                <a:solidFill>
                  <a:srgbClr val="0000CC"/>
                </a:solidFill>
                <a:latin typeface="Times New Roman"/>
                <a:cs typeface="Times New Roman"/>
              </a:rPr>
              <a:t>Series </a:t>
            </a:r>
            <a:r>
              <a:rPr sz="4800" b="1" spc="550" dirty="0">
                <a:solidFill>
                  <a:srgbClr val="0000CC"/>
                </a:solidFill>
                <a:latin typeface="Times New Roman"/>
                <a:cs typeface="Times New Roman"/>
              </a:rPr>
              <a:t>and</a:t>
            </a:r>
            <a:r>
              <a:rPr sz="4800" b="1" spc="-21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4800" b="1" spc="470" dirty="0">
                <a:solidFill>
                  <a:srgbClr val="0000CC"/>
                </a:solidFill>
                <a:latin typeface="Times New Roman"/>
                <a:cs typeface="Times New Roman"/>
              </a:rPr>
              <a:t>Parallel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94130" y="3144520"/>
            <a:ext cx="6022340" cy="0"/>
          </a:xfrm>
          <a:custGeom>
            <a:avLst/>
            <a:gdLst/>
            <a:ahLst/>
            <a:cxnLst/>
            <a:rect l="l" t="t" r="r" b="b"/>
            <a:pathLst>
              <a:path w="6022340">
                <a:moveTo>
                  <a:pt x="0" y="0"/>
                </a:moveTo>
                <a:lnTo>
                  <a:pt x="6022340" y="0"/>
                </a:lnTo>
              </a:path>
            </a:pathLst>
          </a:custGeom>
          <a:ln w="33020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83689" y="3903979"/>
            <a:ext cx="5501640" cy="0"/>
          </a:xfrm>
          <a:custGeom>
            <a:avLst/>
            <a:gdLst/>
            <a:ahLst/>
            <a:cxnLst/>
            <a:rect l="l" t="t" r="r" b="b"/>
            <a:pathLst>
              <a:path w="5501640">
                <a:moveTo>
                  <a:pt x="0" y="0"/>
                </a:moveTo>
                <a:lnTo>
                  <a:pt x="5501640" y="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41780" y="3202939"/>
            <a:ext cx="5521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409" dirty="0">
                <a:solidFill>
                  <a:srgbClr val="0000CC"/>
                </a:solidFill>
                <a:latin typeface="Times New Roman"/>
                <a:cs typeface="Times New Roman"/>
              </a:rPr>
              <a:t>SCR</a:t>
            </a:r>
            <a:r>
              <a:rPr sz="4800" b="1" spc="114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4800" b="1" spc="515" dirty="0">
                <a:solidFill>
                  <a:srgbClr val="0000CC"/>
                </a:solidFill>
                <a:latin typeface="Times New Roman"/>
                <a:cs typeface="Times New Roman"/>
              </a:rPr>
              <a:t>Connections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54480" y="3874770"/>
            <a:ext cx="5501640" cy="0"/>
          </a:xfrm>
          <a:custGeom>
            <a:avLst/>
            <a:gdLst/>
            <a:ahLst/>
            <a:cxnLst/>
            <a:rect l="l" t="t" r="r" b="b"/>
            <a:pathLst>
              <a:path w="5501640">
                <a:moveTo>
                  <a:pt x="0" y="0"/>
                </a:moveTo>
                <a:lnTo>
                  <a:pt x="5501640" y="0"/>
                </a:lnTo>
              </a:path>
            </a:pathLst>
          </a:custGeom>
          <a:ln w="33020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15</a:t>
            </a:fld>
            <a:endParaRPr spc="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380" y="2015490"/>
            <a:ext cx="71710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0" marR="5080" indent="-1758950">
              <a:lnSpc>
                <a:spcPct val="100000"/>
              </a:lnSpc>
              <a:spcBef>
                <a:spcPts val="100"/>
              </a:spcBef>
            </a:pPr>
            <a:r>
              <a:rPr sz="2400" i="1" spc="235" dirty="0">
                <a:solidFill>
                  <a:srgbClr val="000000"/>
                </a:solidFill>
                <a:latin typeface="Times New Roman"/>
                <a:cs typeface="Times New Roman"/>
              </a:rPr>
              <a:t>SCRs </a:t>
            </a:r>
            <a:r>
              <a:rPr sz="2400" i="1" spc="100" dirty="0">
                <a:solidFill>
                  <a:srgbClr val="000000"/>
                </a:solidFill>
                <a:latin typeface="Times New Roman"/>
                <a:cs typeface="Times New Roman"/>
              </a:rPr>
              <a:t>are </a:t>
            </a:r>
            <a:r>
              <a:rPr sz="2400" i="1" spc="105" dirty="0">
                <a:solidFill>
                  <a:srgbClr val="000000"/>
                </a:solidFill>
                <a:latin typeface="Times New Roman"/>
                <a:cs typeface="Times New Roman"/>
              </a:rPr>
              <a:t>connected </a:t>
            </a:r>
            <a:r>
              <a:rPr sz="2400" i="1" spc="195" dirty="0">
                <a:solidFill>
                  <a:srgbClr val="000000"/>
                </a:solidFill>
                <a:latin typeface="Times New Roman"/>
                <a:cs typeface="Times New Roman"/>
              </a:rPr>
              <a:t>in </a:t>
            </a:r>
            <a:r>
              <a:rPr sz="2400" i="1" spc="85" dirty="0">
                <a:solidFill>
                  <a:srgbClr val="000000"/>
                </a:solidFill>
                <a:latin typeface="Times New Roman"/>
                <a:cs typeface="Times New Roman"/>
              </a:rPr>
              <a:t>series </a:t>
            </a:r>
            <a:r>
              <a:rPr sz="2400" i="1" spc="235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i="1" spc="-3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spc="130" dirty="0">
                <a:solidFill>
                  <a:srgbClr val="000000"/>
                </a:solidFill>
                <a:latin typeface="Times New Roman"/>
                <a:cs typeface="Times New Roman"/>
              </a:rPr>
              <a:t>parallel </a:t>
            </a:r>
            <a:r>
              <a:rPr sz="2400" i="1" spc="85" dirty="0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sz="2400" i="1" spc="135" dirty="0">
                <a:solidFill>
                  <a:srgbClr val="000000"/>
                </a:solidFill>
                <a:latin typeface="Times New Roman"/>
                <a:cs typeface="Times New Roman"/>
              </a:rPr>
              <a:t>extend  </a:t>
            </a:r>
            <a:r>
              <a:rPr sz="2400" i="1" spc="105" dirty="0">
                <a:solidFill>
                  <a:srgbClr val="000000"/>
                </a:solidFill>
                <a:latin typeface="Times New Roman"/>
                <a:cs typeface="Times New Roman"/>
              </a:rPr>
              <a:t>voltage </a:t>
            </a:r>
            <a:r>
              <a:rPr sz="2400" i="1" spc="229" dirty="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sz="2400" i="1" spc="135" dirty="0">
                <a:solidFill>
                  <a:srgbClr val="000000"/>
                </a:solidFill>
                <a:latin typeface="Times New Roman"/>
                <a:cs typeface="Times New Roman"/>
              </a:rPr>
              <a:t>current</a:t>
            </a:r>
            <a:r>
              <a:rPr sz="2400" i="1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spc="140" dirty="0">
                <a:solidFill>
                  <a:srgbClr val="000000"/>
                </a:solidFill>
                <a:latin typeface="Times New Roman"/>
                <a:cs typeface="Times New Roman"/>
              </a:rPr>
              <a:t>ratings.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16</a:t>
            </a:fld>
            <a:endParaRPr spc="100" dirty="0"/>
          </a:p>
        </p:txBody>
      </p:sp>
      <p:sp>
        <p:nvSpPr>
          <p:cNvPr id="3" name="object 3"/>
          <p:cNvSpPr txBox="1"/>
          <p:nvPr/>
        </p:nvSpPr>
        <p:spPr>
          <a:xfrm>
            <a:off x="779780" y="3263900"/>
            <a:ext cx="71189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0905" marR="5080" indent="-878840">
              <a:lnSpc>
                <a:spcPct val="100000"/>
              </a:lnSpc>
              <a:spcBef>
                <a:spcPts val="100"/>
              </a:spcBef>
            </a:pPr>
            <a:r>
              <a:rPr sz="2400" i="1" spc="85" dirty="0">
                <a:latin typeface="Times New Roman"/>
                <a:cs typeface="Times New Roman"/>
              </a:rPr>
              <a:t>For </a:t>
            </a:r>
            <a:r>
              <a:rPr sz="2400" i="1" spc="114" dirty="0">
                <a:latin typeface="Times New Roman"/>
                <a:cs typeface="Times New Roman"/>
              </a:rPr>
              <a:t>high-voltage, </a:t>
            </a:r>
            <a:r>
              <a:rPr sz="2400" i="1" spc="140" dirty="0">
                <a:latin typeface="Times New Roman"/>
                <a:cs typeface="Times New Roman"/>
              </a:rPr>
              <a:t>high-current </a:t>
            </a:r>
            <a:r>
              <a:rPr sz="2400" i="1" spc="130" dirty="0">
                <a:latin typeface="Times New Roman"/>
                <a:cs typeface="Times New Roman"/>
              </a:rPr>
              <a:t>applications,</a:t>
            </a:r>
            <a:r>
              <a:rPr sz="2400" i="1" spc="-85" dirty="0">
                <a:latin typeface="Times New Roman"/>
                <a:cs typeface="Times New Roman"/>
              </a:rPr>
              <a:t> </a:t>
            </a:r>
            <a:r>
              <a:rPr sz="2400" i="1" spc="75" dirty="0">
                <a:latin typeface="Times New Roman"/>
                <a:cs typeface="Times New Roman"/>
              </a:rPr>
              <a:t>series-  </a:t>
            </a:r>
            <a:r>
              <a:rPr sz="2400" i="1" spc="130" dirty="0">
                <a:latin typeface="Times New Roman"/>
                <a:cs typeface="Times New Roman"/>
              </a:rPr>
              <a:t>parallel </a:t>
            </a:r>
            <a:r>
              <a:rPr sz="2400" i="1" spc="145" dirty="0">
                <a:latin typeface="Times New Roman"/>
                <a:cs typeface="Times New Roman"/>
              </a:rPr>
              <a:t>combinations </a:t>
            </a:r>
            <a:r>
              <a:rPr sz="2400" i="1" spc="65" dirty="0">
                <a:latin typeface="Times New Roman"/>
                <a:cs typeface="Times New Roman"/>
              </a:rPr>
              <a:t>of </a:t>
            </a:r>
            <a:r>
              <a:rPr sz="2400" i="1" spc="235" dirty="0">
                <a:latin typeface="Times New Roman"/>
                <a:cs typeface="Times New Roman"/>
              </a:rPr>
              <a:t>SCRs </a:t>
            </a:r>
            <a:r>
              <a:rPr sz="2400" i="1" spc="100" dirty="0">
                <a:latin typeface="Times New Roman"/>
                <a:cs typeface="Times New Roman"/>
              </a:rPr>
              <a:t>are</a:t>
            </a:r>
            <a:r>
              <a:rPr sz="2400" i="1" spc="-225" dirty="0">
                <a:latin typeface="Times New Roman"/>
                <a:cs typeface="Times New Roman"/>
              </a:rPr>
              <a:t> </a:t>
            </a:r>
            <a:r>
              <a:rPr sz="2400" i="1" spc="140" dirty="0">
                <a:latin typeface="Times New Roman"/>
                <a:cs typeface="Times New Roman"/>
              </a:rPr>
              <a:t>used.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2850" y="444500"/>
            <a:ext cx="341185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u="heavy" spc="275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SCRS </a:t>
            </a:r>
            <a:r>
              <a:rPr b="1" u="heavy" spc="240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IN</a:t>
            </a:r>
            <a:r>
              <a:rPr b="1" u="heavy" spc="-135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 </a:t>
            </a:r>
            <a:r>
              <a:rPr b="1" u="heavy" spc="275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SERIES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329690"/>
            <a:ext cx="685863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spc="-232" baseline="15873" dirty="0">
                <a:solidFill>
                  <a:srgbClr val="FD8536"/>
                </a:solidFill>
                <a:latin typeface="UnDotum"/>
                <a:cs typeface="UnDotum"/>
              </a:rPr>
              <a:t> </a:t>
            </a:r>
            <a:r>
              <a:rPr sz="2000" spc="160" dirty="0">
                <a:latin typeface="Times New Roman"/>
                <a:cs typeface="Times New Roman"/>
              </a:rPr>
              <a:t>Unequal </a:t>
            </a:r>
            <a:r>
              <a:rPr sz="2000" spc="140" dirty="0">
                <a:latin typeface="Times New Roman"/>
                <a:cs typeface="Times New Roman"/>
              </a:rPr>
              <a:t>distribution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110" dirty="0">
                <a:latin typeface="Times New Roman"/>
                <a:cs typeface="Times New Roman"/>
              </a:rPr>
              <a:t>voltage </a:t>
            </a:r>
            <a:r>
              <a:rPr sz="2000" spc="120" dirty="0">
                <a:latin typeface="Times New Roman"/>
                <a:cs typeface="Times New Roman"/>
              </a:rPr>
              <a:t>across </a:t>
            </a:r>
            <a:r>
              <a:rPr sz="2000" spc="105" dirty="0">
                <a:latin typeface="Times New Roman"/>
                <a:cs typeface="Times New Roman"/>
              </a:rPr>
              <a:t>two </a:t>
            </a:r>
            <a:r>
              <a:rPr sz="2000" spc="135" dirty="0">
                <a:latin typeface="Times New Roman"/>
                <a:cs typeface="Times New Roman"/>
              </a:rPr>
              <a:t>series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Times New Roman"/>
                <a:cs typeface="Times New Roman"/>
              </a:rPr>
              <a:t>SCRs.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9269" y="5138420"/>
            <a:ext cx="73336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0515" marR="30480" indent="-273050">
              <a:lnSpc>
                <a:spcPct val="100000"/>
              </a:lnSpc>
              <a:spcBef>
                <a:spcPts val="100"/>
              </a:spcBef>
            </a:pPr>
            <a:r>
              <a:rPr sz="2100" spc="-232" baseline="15873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r>
              <a:rPr sz="2100" spc="-67" baseline="15873" dirty="0">
                <a:solidFill>
                  <a:srgbClr val="FD8536"/>
                </a:solidFill>
                <a:latin typeface="UnDotum"/>
                <a:cs typeface="UnDotum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Two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25" dirty="0">
                <a:latin typeface="Times New Roman"/>
                <a:cs typeface="Times New Roman"/>
              </a:rPr>
              <a:t>SCRs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do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45" dirty="0">
                <a:latin typeface="Times New Roman"/>
                <a:cs typeface="Times New Roman"/>
              </a:rPr>
              <a:t>not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180" dirty="0">
                <a:latin typeface="Times New Roman"/>
                <a:cs typeface="Times New Roman"/>
              </a:rPr>
              <a:t>share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80" dirty="0">
                <a:latin typeface="Times New Roman"/>
                <a:cs typeface="Times New Roman"/>
              </a:rPr>
              <a:t>the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70" dirty="0">
                <a:latin typeface="Times New Roman"/>
                <a:cs typeface="Times New Roman"/>
              </a:rPr>
              <a:t>same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30" dirty="0">
                <a:latin typeface="Times New Roman"/>
                <a:cs typeface="Times New Roman"/>
              </a:rPr>
              <a:t>supply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voltage.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160" dirty="0">
                <a:latin typeface="Times New Roman"/>
                <a:cs typeface="Times New Roman"/>
              </a:rPr>
              <a:t>Maximum  </a:t>
            </a:r>
            <a:r>
              <a:rPr sz="2000" spc="110" dirty="0">
                <a:latin typeface="Times New Roman"/>
                <a:cs typeface="Times New Roman"/>
              </a:rPr>
              <a:t>voltage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220" dirty="0">
                <a:latin typeface="Times New Roman"/>
                <a:cs typeface="Times New Roman"/>
              </a:rPr>
              <a:t>that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125" dirty="0">
                <a:latin typeface="Times New Roman"/>
                <a:cs typeface="Times New Roman"/>
              </a:rPr>
              <a:t>SCRs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45" dirty="0">
                <a:latin typeface="Times New Roman"/>
                <a:cs typeface="Times New Roman"/>
              </a:rPr>
              <a:t>can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block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is</a:t>
            </a:r>
            <a:r>
              <a:rPr sz="2000" spc="50" dirty="0">
                <a:latin typeface="Times New Roman"/>
                <a:cs typeface="Times New Roman"/>
              </a:rPr>
              <a:t> V</a:t>
            </a:r>
            <a:r>
              <a:rPr sz="1100" spc="50" dirty="0">
                <a:latin typeface="Times New Roman"/>
                <a:cs typeface="Times New Roman"/>
              </a:rPr>
              <a:t>1</a:t>
            </a:r>
            <a:r>
              <a:rPr sz="2000" spc="50" dirty="0">
                <a:latin typeface="Times New Roman"/>
                <a:cs typeface="Times New Roman"/>
              </a:rPr>
              <a:t>+V</a:t>
            </a:r>
            <a:r>
              <a:rPr sz="1100" spc="50" dirty="0">
                <a:latin typeface="Times New Roman"/>
                <a:cs typeface="Times New Roman"/>
              </a:rPr>
              <a:t>2</a:t>
            </a:r>
            <a:r>
              <a:rPr sz="2000" spc="50" dirty="0">
                <a:latin typeface="Times New Roman"/>
                <a:cs typeface="Times New Roman"/>
              </a:rPr>
              <a:t>,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150" dirty="0">
                <a:latin typeface="Times New Roman"/>
                <a:cs typeface="Times New Roman"/>
              </a:rPr>
              <a:t>not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55" dirty="0">
                <a:latin typeface="Times New Roman"/>
                <a:cs typeface="Times New Roman"/>
              </a:rPr>
              <a:t>2V</a:t>
            </a:r>
            <a:r>
              <a:rPr sz="1100" spc="55" dirty="0">
                <a:latin typeface="Times New Roman"/>
                <a:cs typeface="Times New Roman"/>
              </a:rPr>
              <a:t>BO.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09800" y="2130308"/>
            <a:ext cx="3962400" cy="26702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17</a:t>
            </a:fld>
            <a:endParaRPr spc="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364489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-130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endParaRPr sz="1250">
              <a:latin typeface="UnDotum"/>
              <a:cs typeface="UnDot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6450" y="339090"/>
            <a:ext cx="285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sng" spc="1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Resistance</a:t>
            </a:r>
            <a:r>
              <a:rPr sz="1800" b="1" u="sng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1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equalization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2466339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-130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endParaRPr sz="125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6450" y="2440940"/>
            <a:ext cx="2477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sng" spc="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Voltage</a:t>
            </a:r>
            <a:r>
              <a:rPr sz="1800" b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1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equalization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20057" y="847248"/>
            <a:ext cx="3723542" cy="1438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47800" y="3048000"/>
            <a:ext cx="5638800" cy="3581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18</a:t>
            </a:fld>
            <a:endParaRPr spc="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591820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-130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endParaRPr sz="1250">
              <a:latin typeface="UnDotum"/>
              <a:cs typeface="UnDot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6450" y="567690"/>
            <a:ext cx="5461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sng" spc="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RC</a:t>
            </a:r>
            <a:r>
              <a:rPr sz="1800" b="1" u="sng" spc="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1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equalization</a:t>
            </a:r>
            <a:r>
              <a:rPr sz="1800" b="1" u="sng" spc="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1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</a:t>
            </a:r>
            <a:r>
              <a:rPr sz="1800" b="1" u="sng" spc="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1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SCRs</a:t>
            </a:r>
            <a:r>
              <a:rPr sz="1800" b="1" u="sng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20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connected</a:t>
            </a:r>
            <a:r>
              <a:rPr sz="1800" b="1" u="sng" spc="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1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</a:t>
            </a:r>
            <a:r>
              <a:rPr sz="1800" b="1" u="sng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series.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24000" y="1918327"/>
            <a:ext cx="5398695" cy="3491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19</a:t>
            </a:fld>
            <a:endParaRPr spc="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7389" y="1064259"/>
            <a:ext cx="4422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55" dirty="0">
                <a:solidFill>
                  <a:srgbClr val="59150A"/>
                </a:solidFill>
              </a:rPr>
              <a:t>Power </a:t>
            </a:r>
            <a:r>
              <a:rPr sz="2400" spc="140" dirty="0">
                <a:solidFill>
                  <a:srgbClr val="59150A"/>
                </a:solidFill>
              </a:rPr>
              <a:t>Semiconductor</a:t>
            </a:r>
            <a:r>
              <a:rPr sz="2400" spc="-20" dirty="0">
                <a:solidFill>
                  <a:srgbClr val="59150A"/>
                </a:solidFill>
              </a:rPr>
              <a:t> </a:t>
            </a:r>
            <a:r>
              <a:rPr sz="2400" spc="150" dirty="0">
                <a:solidFill>
                  <a:srgbClr val="59150A"/>
                </a:solidFill>
              </a:rPr>
              <a:t>Switches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140280" y="2760979"/>
            <a:ext cx="2220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220" dirty="0">
                <a:solidFill>
                  <a:srgbClr val="59150A"/>
                </a:solidFill>
                <a:latin typeface="Times New Roman"/>
                <a:cs typeface="Times New Roman"/>
              </a:rPr>
              <a:t>Power</a:t>
            </a:r>
            <a:r>
              <a:rPr sz="1800" b="1" spc="25" dirty="0">
                <a:solidFill>
                  <a:srgbClr val="59150A"/>
                </a:solidFill>
                <a:latin typeface="Times New Roman"/>
                <a:cs typeface="Times New Roman"/>
              </a:rPr>
              <a:t> </a:t>
            </a:r>
            <a:r>
              <a:rPr sz="1800" b="1" spc="170" dirty="0">
                <a:solidFill>
                  <a:srgbClr val="59150A"/>
                </a:solidFill>
                <a:latin typeface="Times New Roman"/>
                <a:cs typeface="Times New Roman"/>
              </a:rPr>
              <a:t>Transistors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850" y="2760979"/>
            <a:ext cx="2249805" cy="1266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645">
              <a:lnSpc>
                <a:spcPts val="2025"/>
              </a:lnSpc>
              <a:spcBef>
                <a:spcPts val="100"/>
              </a:spcBef>
            </a:pPr>
            <a:r>
              <a:rPr sz="1800" b="1" spc="220" dirty="0">
                <a:solidFill>
                  <a:srgbClr val="59150A"/>
                </a:solidFill>
                <a:latin typeface="Times New Roman"/>
                <a:cs typeface="Times New Roman"/>
              </a:rPr>
              <a:t>Power</a:t>
            </a:r>
            <a:r>
              <a:rPr sz="1800" b="1" spc="50" dirty="0">
                <a:solidFill>
                  <a:srgbClr val="59150A"/>
                </a:solidFill>
                <a:latin typeface="Times New Roman"/>
                <a:cs typeface="Times New Roman"/>
              </a:rPr>
              <a:t> </a:t>
            </a:r>
            <a:r>
              <a:rPr sz="1800" b="1" spc="195" dirty="0">
                <a:solidFill>
                  <a:srgbClr val="59150A"/>
                </a:solidFill>
                <a:latin typeface="Times New Roman"/>
                <a:cs typeface="Times New Roman"/>
              </a:rPr>
              <a:t>Diodes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3704"/>
              </a:lnSpc>
            </a:pPr>
            <a:r>
              <a:rPr sz="3200" b="1" spc="305" dirty="0">
                <a:solidFill>
                  <a:srgbClr val="59150A"/>
                </a:solidFill>
                <a:latin typeface="Times New Roman"/>
                <a:cs typeface="Times New Roman"/>
              </a:rPr>
              <a:t>Thyristors</a:t>
            </a:r>
            <a:endParaRPr sz="3200">
              <a:latin typeface="Times New Roman"/>
              <a:cs typeface="Times New Roman"/>
            </a:endParaRPr>
          </a:p>
          <a:p>
            <a:pPr marL="12700" marR="645795" indent="133350">
              <a:lnSpc>
                <a:spcPts val="1720"/>
              </a:lnSpc>
              <a:spcBef>
                <a:spcPts val="625"/>
              </a:spcBef>
            </a:pPr>
            <a:r>
              <a:rPr sz="1600" b="1" spc="114" dirty="0">
                <a:solidFill>
                  <a:srgbClr val="59150A"/>
                </a:solidFill>
                <a:latin typeface="Times New Roman"/>
                <a:cs typeface="Times New Roman"/>
              </a:rPr>
              <a:t>2 </a:t>
            </a:r>
            <a:r>
              <a:rPr sz="1600" b="1" spc="150" dirty="0">
                <a:solidFill>
                  <a:srgbClr val="59150A"/>
                </a:solidFill>
                <a:latin typeface="Times New Roman"/>
                <a:cs typeface="Times New Roman"/>
              </a:rPr>
              <a:t>layer</a:t>
            </a:r>
            <a:r>
              <a:rPr sz="1600" b="1" spc="-80" dirty="0">
                <a:solidFill>
                  <a:srgbClr val="59150A"/>
                </a:solidFill>
                <a:latin typeface="Times New Roman"/>
                <a:cs typeface="Times New Roman"/>
              </a:rPr>
              <a:t> </a:t>
            </a:r>
            <a:r>
              <a:rPr sz="1600" b="1" spc="175" dirty="0">
                <a:solidFill>
                  <a:srgbClr val="59150A"/>
                </a:solidFill>
                <a:latin typeface="Times New Roman"/>
                <a:cs typeface="Times New Roman"/>
              </a:rPr>
              <a:t>device  Device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74520" y="3539490"/>
            <a:ext cx="15087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114" dirty="0">
                <a:solidFill>
                  <a:srgbClr val="59150A"/>
                </a:solidFill>
                <a:latin typeface="Times New Roman"/>
                <a:cs typeface="Times New Roman"/>
              </a:rPr>
              <a:t>3 </a:t>
            </a:r>
            <a:r>
              <a:rPr sz="1600" b="1" spc="150" dirty="0">
                <a:solidFill>
                  <a:srgbClr val="59150A"/>
                </a:solidFill>
                <a:latin typeface="Times New Roman"/>
                <a:cs typeface="Times New Roman"/>
              </a:rPr>
              <a:t>layer</a:t>
            </a:r>
            <a:r>
              <a:rPr sz="1600" b="1" spc="-80" dirty="0">
                <a:solidFill>
                  <a:srgbClr val="59150A"/>
                </a:solidFill>
                <a:latin typeface="Times New Roman"/>
                <a:cs typeface="Times New Roman"/>
              </a:rPr>
              <a:t> </a:t>
            </a:r>
            <a:r>
              <a:rPr sz="1600" b="1" spc="175" dirty="0">
                <a:solidFill>
                  <a:srgbClr val="59150A"/>
                </a:solidFill>
                <a:latin typeface="Times New Roman"/>
                <a:cs typeface="Times New Roman"/>
              </a:rPr>
              <a:t>Device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91181" y="3539490"/>
            <a:ext cx="7391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114" dirty="0">
                <a:solidFill>
                  <a:srgbClr val="59150A"/>
                </a:solidFill>
                <a:latin typeface="Times New Roman"/>
                <a:cs typeface="Times New Roman"/>
              </a:rPr>
              <a:t>4</a:t>
            </a:r>
            <a:r>
              <a:rPr sz="1600" b="1" spc="-30" dirty="0">
                <a:solidFill>
                  <a:srgbClr val="59150A"/>
                </a:solidFill>
                <a:latin typeface="Times New Roman"/>
                <a:cs typeface="Times New Roman"/>
              </a:rPr>
              <a:t> </a:t>
            </a:r>
            <a:r>
              <a:rPr sz="1600" b="1" spc="155" dirty="0">
                <a:solidFill>
                  <a:srgbClr val="59150A"/>
                </a:solidFill>
                <a:latin typeface="Times New Roman"/>
                <a:cs typeface="Times New Roman"/>
              </a:rPr>
              <a:t>layer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070" y="4370070"/>
            <a:ext cx="152400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-105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endParaRPr sz="11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7850" y="4348479"/>
            <a:ext cx="7252970" cy="241427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>
              <a:lnSpc>
                <a:spcPts val="1720"/>
              </a:lnSpc>
              <a:spcBef>
                <a:spcPts val="325"/>
              </a:spcBef>
            </a:pPr>
            <a:r>
              <a:rPr sz="1600" b="1" spc="145" dirty="0">
                <a:latin typeface="Times New Roman"/>
                <a:cs typeface="Times New Roman"/>
              </a:rPr>
              <a:t>Thyristor</a:t>
            </a:r>
            <a:r>
              <a:rPr sz="1600" b="1" spc="45" dirty="0">
                <a:latin typeface="Times New Roman"/>
                <a:cs typeface="Times New Roman"/>
              </a:rPr>
              <a:t> </a:t>
            </a:r>
            <a:r>
              <a:rPr sz="1600" b="1" spc="175" dirty="0">
                <a:latin typeface="Times New Roman"/>
                <a:cs typeface="Times New Roman"/>
              </a:rPr>
              <a:t>devices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spc="180" dirty="0">
                <a:latin typeface="Times New Roman"/>
                <a:cs typeface="Times New Roman"/>
              </a:rPr>
              <a:t>can</a:t>
            </a:r>
            <a:r>
              <a:rPr sz="1600" b="1" spc="50" dirty="0">
                <a:latin typeface="Times New Roman"/>
                <a:cs typeface="Times New Roman"/>
              </a:rPr>
              <a:t> </a:t>
            </a:r>
            <a:r>
              <a:rPr sz="1600" b="1" spc="165" dirty="0">
                <a:latin typeface="Times New Roman"/>
                <a:cs typeface="Times New Roman"/>
              </a:rPr>
              <a:t>convert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spc="180" dirty="0">
                <a:latin typeface="Times New Roman"/>
                <a:cs typeface="Times New Roman"/>
              </a:rPr>
              <a:t>and</a:t>
            </a:r>
            <a:r>
              <a:rPr sz="1600" b="1" spc="50" dirty="0">
                <a:latin typeface="Times New Roman"/>
                <a:cs typeface="Times New Roman"/>
              </a:rPr>
              <a:t> </a:t>
            </a:r>
            <a:r>
              <a:rPr sz="1600" b="1" spc="155" dirty="0">
                <a:latin typeface="Times New Roman"/>
                <a:cs typeface="Times New Roman"/>
              </a:rPr>
              <a:t>control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spc="150" dirty="0">
                <a:latin typeface="Times New Roman"/>
                <a:cs typeface="Times New Roman"/>
              </a:rPr>
              <a:t>large</a:t>
            </a:r>
            <a:r>
              <a:rPr sz="1600" b="1" spc="50" dirty="0">
                <a:latin typeface="Times New Roman"/>
                <a:cs typeface="Times New Roman"/>
              </a:rPr>
              <a:t> </a:t>
            </a:r>
            <a:r>
              <a:rPr sz="1600" b="1" spc="180" dirty="0">
                <a:latin typeface="Times New Roman"/>
                <a:cs typeface="Times New Roman"/>
              </a:rPr>
              <a:t>amounts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spc="125" dirty="0">
                <a:latin typeface="Times New Roman"/>
                <a:cs typeface="Times New Roman"/>
              </a:rPr>
              <a:t>of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spc="185" dirty="0">
                <a:latin typeface="Times New Roman"/>
                <a:cs typeface="Times New Roman"/>
              </a:rPr>
              <a:t>power</a:t>
            </a:r>
            <a:r>
              <a:rPr sz="1600" b="1" spc="45" dirty="0">
                <a:latin typeface="Times New Roman"/>
                <a:cs typeface="Times New Roman"/>
              </a:rPr>
              <a:t> </a:t>
            </a:r>
            <a:r>
              <a:rPr sz="1600" b="1" spc="170" dirty="0">
                <a:latin typeface="Times New Roman"/>
                <a:cs typeface="Times New Roman"/>
              </a:rPr>
              <a:t>in  </a:t>
            </a:r>
            <a:r>
              <a:rPr sz="1600" b="1" spc="75" dirty="0">
                <a:latin typeface="Times New Roman"/>
                <a:cs typeface="Times New Roman"/>
              </a:rPr>
              <a:t>AC</a:t>
            </a:r>
            <a:r>
              <a:rPr sz="1600" b="1" spc="45" dirty="0">
                <a:latin typeface="Times New Roman"/>
                <a:cs typeface="Times New Roman"/>
              </a:rPr>
              <a:t> </a:t>
            </a:r>
            <a:r>
              <a:rPr sz="1600" b="1" spc="140" dirty="0">
                <a:latin typeface="Times New Roman"/>
                <a:cs typeface="Times New Roman"/>
              </a:rPr>
              <a:t>or</a:t>
            </a:r>
            <a:r>
              <a:rPr sz="1600" b="1" spc="45" dirty="0">
                <a:latin typeface="Times New Roman"/>
                <a:cs typeface="Times New Roman"/>
              </a:rPr>
              <a:t> </a:t>
            </a:r>
            <a:r>
              <a:rPr sz="1600" b="1" spc="135" dirty="0">
                <a:latin typeface="Times New Roman"/>
                <a:cs typeface="Times New Roman"/>
              </a:rPr>
              <a:t>DC</a:t>
            </a:r>
            <a:r>
              <a:rPr sz="1600" b="1" spc="45" dirty="0">
                <a:latin typeface="Times New Roman"/>
                <a:cs typeface="Times New Roman"/>
              </a:rPr>
              <a:t> </a:t>
            </a:r>
            <a:r>
              <a:rPr sz="1600" b="1" spc="175" dirty="0">
                <a:latin typeface="Times New Roman"/>
                <a:cs typeface="Times New Roman"/>
              </a:rPr>
              <a:t>systems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spc="180" dirty="0">
                <a:latin typeface="Times New Roman"/>
                <a:cs typeface="Times New Roman"/>
              </a:rPr>
              <a:t>while</a:t>
            </a:r>
            <a:r>
              <a:rPr sz="1600" b="1" spc="50" dirty="0">
                <a:latin typeface="Times New Roman"/>
                <a:cs typeface="Times New Roman"/>
              </a:rPr>
              <a:t> </a:t>
            </a:r>
            <a:r>
              <a:rPr sz="1600" b="1" spc="175" dirty="0">
                <a:latin typeface="Times New Roman"/>
                <a:cs typeface="Times New Roman"/>
              </a:rPr>
              <a:t>using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spc="165" dirty="0">
                <a:latin typeface="Times New Roman"/>
                <a:cs typeface="Times New Roman"/>
              </a:rPr>
              <a:t>very</a:t>
            </a:r>
            <a:r>
              <a:rPr sz="1600" b="1" spc="40" dirty="0">
                <a:latin typeface="Times New Roman"/>
                <a:cs typeface="Times New Roman"/>
              </a:rPr>
              <a:t> </a:t>
            </a:r>
            <a:r>
              <a:rPr sz="1600" b="1" spc="180" dirty="0">
                <a:latin typeface="Times New Roman"/>
                <a:cs typeface="Times New Roman"/>
              </a:rPr>
              <a:t>low</a:t>
            </a:r>
            <a:r>
              <a:rPr sz="1600" b="1" spc="45" dirty="0">
                <a:latin typeface="Times New Roman"/>
                <a:cs typeface="Times New Roman"/>
              </a:rPr>
              <a:t> </a:t>
            </a:r>
            <a:r>
              <a:rPr sz="1600" b="1" spc="185" dirty="0">
                <a:latin typeface="Times New Roman"/>
                <a:cs typeface="Times New Roman"/>
              </a:rPr>
              <a:t>power</a:t>
            </a:r>
            <a:r>
              <a:rPr sz="1600" b="1" spc="45" dirty="0">
                <a:latin typeface="Times New Roman"/>
                <a:cs typeface="Times New Roman"/>
              </a:rPr>
              <a:t> </a:t>
            </a:r>
            <a:r>
              <a:rPr sz="1600" b="1" spc="125" dirty="0">
                <a:latin typeface="Times New Roman"/>
                <a:cs typeface="Times New Roman"/>
              </a:rPr>
              <a:t>for</a:t>
            </a:r>
            <a:r>
              <a:rPr sz="1600" b="1" spc="45" dirty="0">
                <a:latin typeface="Times New Roman"/>
                <a:cs typeface="Times New Roman"/>
              </a:rPr>
              <a:t> </a:t>
            </a:r>
            <a:r>
              <a:rPr sz="1600" b="1" spc="140" dirty="0">
                <a:latin typeface="Times New Roman"/>
                <a:cs typeface="Times New Roman"/>
              </a:rPr>
              <a:t>control.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600" b="1" spc="145" dirty="0">
                <a:latin typeface="Times New Roman"/>
                <a:cs typeface="Times New Roman"/>
              </a:rPr>
              <a:t>Thyristor family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spc="170" dirty="0">
                <a:latin typeface="Times New Roman"/>
                <a:cs typeface="Times New Roman"/>
              </a:rPr>
              <a:t>includes</a:t>
            </a:r>
            <a:endParaRPr sz="1600">
              <a:latin typeface="Times New Roman"/>
              <a:cs typeface="Times New Roman"/>
            </a:endParaRPr>
          </a:p>
          <a:p>
            <a:pPr marL="1788160" indent="-219710">
              <a:lnSpc>
                <a:spcPct val="100000"/>
              </a:lnSpc>
              <a:spcBef>
                <a:spcPts val="600"/>
              </a:spcBef>
              <a:buAutoNum type="arabicPlain"/>
              <a:tabLst>
                <a:tab pos="1788160" algn="l"/>
              </a:tabLst>
            </a:pPr>
            <a:r>
              <a:rPr sz="1400" b="1" spc="140" dirty="0">
                <a:latin typeface="Times New Roman"/>
                <a:cs typeface="Times New Roman"/>
              </a:rPr>
              <a:t>Silicon controlled </a:t>
            </a:r>
            <a:r>
              <a:rPr sz="1400" b="1" spc="160" dirty="0">
                <a:latin typeface="Times New Roman"/>
                <a:cs typeface="Times New Roman"/>
              </a:rPr>
              <a:t>switch</a:t>
            </a:r>
            <a:r>
              <a:rPr sz="1400" b="1" spc="-130" dirty="0">
                <a:latin typeface="Times New Roman"/>
                <a:cs typeface="Times New Roman"/>
              </a:rPr>
              <a:t> </a:t>
            </a:r>
            <a:r>
              <a:rPr sz="1400" b="1" spc="100" dirty="0">
                <a:latin typeface="Times New Roman"/>
                <a:cs typeface="Times New Roman"/>
              </a:rPr>
              <a:t>(SCR)</a:t>
            </a:r>
            <a:endParaRPr sz="1400">
              <a:latin typeface="Times New Roman"/>
              <a:cs typeface="Times New Roman"/>
            </a:endParaRPr>
          </a:p>
          <a:p>
            <a:pPr marL="1568450" marR="2829560">
              <a:lnSpc>
                <a:spcPct val="125600"/>
              </a:lnSpc>
              <a:spcBef>
                <a:spcPts val="40"/>
              </a:spcBef>
              <a:buAutoNum type="arabicPlain"/>
              <a:tabLst>
                <a:tab pos="1762760" algn="l"/>
              </a:tabLst>
            </a:pPr>
            <a:r>
              <a:rPr sz="1400" b="1" spc="114" dirty="0">
                <a:latin typeface="Times New Roman"/>
                <a:cs typeface="Times New Roman"/>
              </a:rPr>
              <a:t>Gate-turnoff </a:t>
            </a:r>
            <a:r>
              <a:rPr sz="1400" b="1" spc="135" dirty="0">
                <a:latin typeface="Times New Roman"/>
                <a:cs typeface="Times New Roman"/>
              </a:rPr>
              <a:t>thyristor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75" dirty="0">
                <a:latin typeface="Times New Roman"/>
                <a:cs typeface="Times New Roman"/>
              </a:rPr>
              <a:t>(GTO)  </a:t>
            </a:r>
            <a:r>
              <a:rPr sz="1400" b="1" spc="50" dirty="0">
                <a:latin typeface="Times New Roman"/>
                <a:cs typeface="Times New Roman"/>
              </a:rPr>
              <a:t>3-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spc="120" dirty="0">
                <a:latin typeface="Times New Roman"/>
                <a:cs typeface="Times New Roman"/>
              </a:rPr>
              <a:t>Triac</a:t>
            </a:r>
            <a:endParaRPr sz="1400">
              <a:latin typeface="Times New Roman"/>
              <a:cs typeface="Times New Roman"/>
            </a:endParaRPr>
          </a:p>
          <a:p>
            <a:pPr marL="1781175" indent="-213360">
              <a:lnSpc>
                <a:spcPct val="100000"/>
              </a:lnSpc>
              <a:spcBef>
                <a:spcPts val="420"/>
              </a:spcBef>
              <a:buAutoNum type="arabicPlain" startAt="4"/>
              <a:tabLst>
                <a:tab pos="1781810" algn="l"/>
              </a:tabLst>
            </a:pPr>
            <a:r>
              <a:rPr sz="1400" b="1" spc="145" dirty="0">
                <a:latin typeface="Times New Roman"/>
                <a:cs typeface="Times New Roman"/>
              </a:rPr>
              <a:t>Diac</a:t>
            </a:r>
            <a:endParaRPr sz="1400">
              <a:latin typeface="Times New Roman"/>
              <a:cs typeface="Times New Roman"/>
            </a:endParaRPr>
          </a:p>
          <a:p>
            <a:pPr marL="1568450" marR="2589530">
              <a:lnSpc>
                <a:spcPct val="125000"/>
              </a:lnSpc>
              <a:spcBef>
                <a:spcPts val="10"/>
              </a:spcBef>
              <a:buAutoNum type="arabicPlain" startAt="4"/>
              <a:tabLst>
                <a:tab pos="1781810" algn="l"/>
              </a:tabLst>
            </a:pPr>
            <a:r>
              <a:rPr sz="1400" b="1" spc="140" dirty="0">
                <a:latin typeface="Times New Roman"/>
                <a:cs typeface="Times New Roman"/>
              </a:rPr>
              <a:t>Silicon controlled </a:t>
            </a:r>
            <a:r>
              <a:rPr sz="1400" b="1" spc="160" dirty="0">
                <a:latin typeface="Times New Roman"/>
                <a:cs typeface="Times New Roman"/>
              </a:rPr>
              <a:t>switch</a:t>
            </a:r>
            <a:r>
              <a:rPr sz="1400" b="1" spc="-170" dirty="0">
                <a:latin typeface="Times New Roman"/>
                <a:cs typeface="Times New Roman"/>
              </a:rPr>
              <a:t> </a:t>
            </a:r>
            <a:r>
              <a:rPr sz="1400" b="1" spc="105" dirty="0">
                <a:latin typeface="Times New Roman"/>
                <a:cs typeface="Times New Roman"/>
              </a:rPr>
              <a:t>(SCS)  </a:t>
            </a:r>
            <a:r>
              <a:rPr sz="1400" b="1" spc="50" dirty="0">
                <a:latin typeface="Times New Roman"/>
                <a:cs typeface="Times New Roman"/>
              </a:rPr>
              <a:t>6- </a:t>
            </a:r>
            <a:r>
              <a:rPr sz="1400" b="1" spc="125" dirty="0">
                <a:latin typeface="Times New Roman"/>
                <a:cs typeface="Times New Roman"/>
              </a:rPr>
              <a:t>Mos-controlled </a:t>
            </a:r>
            <a:r>
              <a:rPr sz="1400" b="1" spc="160" dirty="0">
                <a:latin typeface="Times New Roman"/>
                <a:cs typeface="Times New Roman"/>
              </a:rPr>
              <a:t>switch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70" dirty="0">
                <a:latin typeface="Times New Roman"/>
                <a:cs typeface="Times New Roman"/>
              </a:rPr>
              <a:t>(MCT)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070" y="4883150"/>
            <a:ext cx="152400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-105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endParaRPr sz="1100">
              <a:latin typeface="UnDotum"/>
              <a:cs typeface="UnDotum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389380" y="1524000"/>
            <a:ext cx="5448300" cy="1296670"/>
            <a:chOff x="1389380" y="1524000"/>
            <a:chExt cx="5448300" cy="1296670"/>
          </a:xfrm>
        </p:grpSpPr>
        <p:sp>
          <p:nvSpPr>
            <p:cNvPr id="11" name="object 11"/>
            <p:cNvSpPr/>
            <p:nvPr/>
          </p:nvSpPr>
          <p:spPr>
            <a:xfrm>
              <a:off x="1447800" y="1524000"/>
              <a:ext cx="5334000" cy="685800"/>
            </a:xfrm>
            <a:custGeom>
              <a:avLst/>
              <a:gdLst/>
              <a:ahLst/>
              <a:cxnLst/>
              <a:rect l="l" t="t" r="r" b="b"/>
              <a:pathLst>
                <a:path w="5334000" h="685800">
                  <a:moveTo>
                    <a:pt x="2667000" y="0"/>
                  </a:moveTo>
                  <a:lnTo>
                    <a:pt x="2667000" y="685800"/>
                  </a:lnTo>
                </a:path>
                <a:path w="5334000" h="685800">
                  <a:moveTo>
                    <a:pt x="0" y="685800"/>
                  </a:moveTo>
                  <a:lnTo>
                    <a:pt x="5334000" y="685800"/>
                  </a:lnTo>
                </a:path>
              </a:pathLst>
            </a:custGeom>
            <a:ln w="12579">
              <a:solidFill>
                <a:srgbClr val="FF68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46530" y="2211069"/>
              <a:ext cx="2540" cy="504190"/>
            </a:xfrm>
            <a:custGeom>
              <a:avLst/>
              <a:gdLst/>
              <a:ahLst/>
              <a:cxnLst/>
              <a:rect l="l" t="t" r="r" b="b"/>
              <a:pathLst>
                <a:path w="2540" h="504189">
                  <a:moveTo>
                    <a:pt x="2539" y="0"/>
                  </a:moveTo>
                  <a:lnTo>
                    <a:pt x="0" y="504189"/>
                  </a:lnTo>
                </a:path>
              </a:pathLst>
            </a:custGeom>
            <a:ln w="12700">
              <a:solidFill>
                <a:srgbClr val="FF68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89380" y="2707639"/>
              <a:ext cx="113029" cy="1130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781800" y="2209800"/>
              <a:ext cx="1270" cy="504190"/>
            </a:xfrm>
            <a:custGeom>
              <a:avLst/>
              <a:gdLst/>
              <a:ahLst/>
              <a:cxnLst/>
              <a:rect l="l" t="t" r="r" b="b"/>
              <a:pathLst>
                <a:path w="1270" h="504189">
                  <a:moveTo>
                    <a:pt x="1270" y="0"/>
                  </a:moveTo>
                  <a:lnTo>
                    <a:pt x="0" y="504189"/>
                  </a:lnTo>
                </a:path>
              </a:pathLst>
            </a:custGeom>
            <a:ln w="12700">
              <a:solidFill>
                <a:srgbClr val="FF68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724650" y="2706369"/>
              <a:ext cx="113029" cy="1130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14800" y="2209800"/>
              <a:ext cx="1270" cy="504190"/>
            </a:xfrm>
            <a:custGeom>
              <a:avLst/>
              <a:gdLst/>
              <a:ahLst/>
              <a:cxnLst/>
              <a:rect l="l" t="t" r="r" b="b"/>
              <a:pathLst>
                <a:path w="1270" h="504189">
                  <a:moveTo>
                    <a:pt x="1270" y="0"/>
                  </a:moveTo>
                  <a:lnTo>
                    <a:pt x="0" y="504189"/>
                  </a:lnTo>
                </a:path>
              </a:pathLst>
            </a:custGeom>
            <a:ln w="12700">
              <a:solidFill>
                <a:srgbClr val="FF68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57650" y="2706369"/>
              <a:ext cx="114300" cy="11302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370569" y="5875020"/>
            <a:ext cx="1276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9629" y="367029"/>
            <a:ext cx="41382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u="heavy" spc="275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SCRS </a:t>
            </a:r>
            <a:r>
              <a:rPr b="1" u="heavy" spc="245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IN</a:t>
            </a:r>
            <a:r>
              <a:rPr b="1" u="heavy" spc="-125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 </a:t>
            </a:r>
            <a:r>
              <a:rPr b="1" u="heavy" spc="210" dirty="0">
                <a:uFill>
                  <a:solidFill>
                    <a:srgbClr val="565E6C"/>
                  </a:solidFill>
                </a:uFill>
                <a:latin typeface="Times New Roman"/>
                <a:cs typeface="Times New Roman"/>
              </a:rPr>
              <a:t>PARALLEL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969" y="1101090"/>
            <a:ext cx="6665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100" spc="-232" baseline="15873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r>
              <a:rPr sz="2100" spc="-89" baseline="15873" dirty="0">
                <a:solidFill>
                  <a:srgbClr val="FD8536"/>
                </a:solidFill>
                <a:latin typeface="UnDotum"/>
                <a:cs typeface="UnDotum"/>
              </a:rPr>
              <a:t> </a:t>
            </a:r>
            <a:r>
              <a:rPr sz="2000" spc="160" dirty="0">
                <a:latin typeface="Times New Roman"/>
                <a:cs typeface="Times New Roman"/>
              </a:rPr>
              <a:t>Unequal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170" dirty="0">
                <a:latin typeface="Times New Roman"/>
                <a:cs typeface="Times New Roman"/>
              </a:rPr>
              <a:t>current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65" dirty="0">
                <a:latin typeface="Times New Roman"/>
                <a:cs typeface="Times New Roman"/>
              </a:rPr>
              <a:t>sharing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45" dirty="0">
                <a:latin typeface="Times New Roman"/>
                <a:cs typeface="Times New Roman"/>
              </a:rPr>
              <a:t>between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two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30" dirty="0">
                <a:latin typeface="Times New Roman"/>
                <a:cs typeface="Times New Roman"/>
              </a:rPr>
              <a:t>SCRs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Times New Roman"/>
                <a:cs typeface="Times New Roman"/>
              </a:rPr>
              <a:t>is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114" dirty="0">
                <a:latin typeface="Times New Roman"/>
                <a:cs typeface="Times New Roman"/>
              </a:rPr>
              <a:t>shown: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9269" y="4909820"/>
            <a:ext cx="704595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spc="-232" baseline="15873" dirty="0">
                <a:solidFill>
                  <a:srgbClr val="FD8536"/>
                </a:solidFill>
                <a:latin typeface="UnDotum"/>
                <a:cs typeface="UnDotum"/>
              </a:rPr>
              <a:t> </a:t>
            </a:r>
            <a:r>
              <a:rPr sz="2000" spc="125" dirty="0">
                <a:latin typeface="Times New Roman"/>
                <a:cs typeface="Times New Roman"/>
              </a:rPr>
              <a:t>Total </a:t>
            </a:r>
            <a:r>
              <a:rPr sz="2000" spc="180" dirty="0">
                <a:latin typeface="Times New Roman"/>
                <a:cs typeface="Times New Roman"/>
              </a:rPr>
              <a:t>rated </a:t>
            </a:r>
            <a:r>
              <a:rPr sz="2000" spc="170" dirty="0">
                <a:latin typeface="Times New Roman"/>
                <a:cs typeface="Times New Roman"/>
              </a:rPr>
              <a:t>current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140" dirty="0">
                <a:latin typeface="Times New Roman"/>
                <a:cs typeface="Times New Roman"/>
              </a:rPr>
              <a:t>parallel </a:t>
            </a:r>
            <a:r>
              <a:rPr sz="2000" spc="105" dirty="0">
                <a:latin typeface="Times New Roman"/>
                <a:cs typeface="Times New Roman"/>
              </a:rPr>
              <a:t>connection </a:t>
            </a:r>
            <a:r>
              <a:rPr sz="2000" spc="110" dirty="0">
                <a:latin typeface="Times New Roman"/>
                <a:cs typeface="Times New Roman"/>
              </a:rPr>
              <a:t>is </a:t>
            </a:r>
            <a:r>
              <a:rPr sz="2000" i="1" spc="90" dirty="0">
                <a:latin typeface="Times New Roman"/>
                <a:cs typeface="Times New Roman"/>
              </a:rPr>
              <a:t>I</a:t>
            </a:r>
            <a:r>
              <a:rPr sz="1100" spc="90" dirty="0">
                <a:latin typeface="Times New Roman"/>
                <a:cs typeface="Times New Roman"/>
              </a:rPr>
              <a:t>1</a:t>
            </a:r>
            <a:r>
              <a:rPr sz="2000" spc="90" dirty="0">
                <a:latin typeface="Times New Roman"/>
                <a:cs typeface="Times New Roman"/>
              </a:rPr>
              <a:t>+</a:t>
            </a:r>
            <a:r>
              <a:rPr sz="2000" i="1" spc="90" dirty="0">
                <a:latin typeface="Times New Roman"/>
                <a:cs typeface="Times New Roman"/>
              </a:rPr>
              <a:t>I</a:t>
            </a:r>
            <a:r>
              <a:rPr sz="1100" spc="90" dirty="0">
                <a:latin typeface="Times New Roman"/>
                <a:cs typeface="Times New Roman"/>
              </a:rPr>
              <a:t>2</a:t>
            </a:r>
            <a:r>
              <a:rPr sz="2000" spc="90" dirty="0">
                <a:latin typeface="Times New Roman"/>
                <a:cs typeface="Times New Roman"/>
              </a:rPr>
              <a:t>, </a:t>
            </a:r>
            <a:r>
              <a:rPr sz="2000" spc="150" dirty="0">
                <a:latin typeface="Times New Roman"/>
                <a:cs typeface="Times New Roman"/>
              </a:rPr>
              <a:t>not</a:t>
            </a:r>
            <a:r>
              <a:rPr sz="2000" spc="-254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2</a:t>
            </a:r>
            <a:r>
              <a:rPr sz="2000" i="1" spc="90" dirty="0">
                <a:latin typeface="Times New Roman"/>
                <a:cs typeface="Times New Roman"/>
              </a:rPr>
              <a:t>I</a:t>
            </a:r>
            <a:r>
              <a:rPr sz="1100" spc="90" dirty="0">
                <a:latin typeface="Times New Roman"/>
                <a:cs typeface="Times New Roman"/>
              </a:rPr>
              <a:t>2</a:t>
            </a:r>
            <a:r>
              <a:rPr sz="2000" spc="9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19200" y="1981200"/>
            <a:ext cx="5791200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20</a:t>
            </a:fld>
            <a:endParaRPr spc="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1216659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-130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endParaRPr sz="125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6450" y="1191259"/>
            <a:ext cx="68516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125" dirty="0">
                <a:solidFill>
                  <a:srgbClr val="000000"/>
                </a:solidFill>
              </a:rPr>
              <a:t>With </a:t>
            </a:r>
            <a:r>
              <a:rPr sz="1800" spc="155" dirty="0">
                <a:solidFill>
                  <a:srgbClr val="000000"/>
                </a:solidFill>
              </a:rPr>
              <a:t>unmatched </a:t>
            </a:r>
            <a:r>
              <a:rPr sz="1800" spc="90" dirty="0">
                <a:solidFill>
                  <a:srgbClr val="000000"/>
                </a:solidFill>
              </a:rPr>
              <a:t>SCRs, </a:t>
            </a:r>
            <a:r>
              <a:rPr sz="1800" spc="130" dirty="0">
                <a:solidFill>
                  <a:srgbClr val="000000"/>
                </a:solidFill>
              </a:rPr>
              <a:t>equal </a:t>
            </a:r>
            <a:r>
              <a:rPr sz="1800" spc="155" dirty="0">
                <a:solidFill>
                  <a:srgbClr val="000000"/>
                </a:solidFill>
              </a:rPr>
              <a:t>current </a:t>
            </a:r>
            <a:r>
              <a:rPr sz="1800" spc="145" dirty="0">
                <a:solidFill>
                  <a:srgbClr val="000000"/>
                </a:solidFill>
              </a:rPr>
              <a:t>sharing </a:t>
            </a:r>
            <a:r>
              <a:rPr sz="1800" spc="95" dirty="0">
                <a:solidFill>
                  <a:srgbClr val="000000"/>
                </a:solidFill>
              </a:rPr>
              <a:t>is </a:t>
            </a:r>
            <a:r>
              <a:rPr sz="1800" spc="105" dirty="0">
                <a:solidFill>
                  <a:srgbClr val="000000"/>
                </a:solidFill>
              </a:rPr>
              <a:t>achieved </a:t>
            </a:r>
            <a:r>
              <a:rPr sz="1800" spc="75" dirty="0">
                <a:solidFill>
                  <a:srgbClr val="000000"/>
                </a:solidFill>
              </a:rPr>
              <a:t>by  </a:t>
            </a:r>
            <a:r>
              <a:rPr sz="1800" spc="130" dirty="0">
                <a:solidFill>
                  <a:srgbClr val="000000"/>
                </a:solidFill>
              </a:rPr>
              <a:t>adding</a:t>
            </a:r>
            <a:r>
              <a:rPr sz="1800" spc="55" dirty="0">
                <a:solidFill>
                  <a:srgbClr val="000000"/>
                </a:solidFill>
              </a:rPr>
              <a:t> </a:t>
            </a:r>
            <a:r>
              <a:rPr sz="1800" spc="50" dirty="0">
                <a:solidFill>
                  <a:srgbClr val="000000"/>
                </a:solidFill>
              </a:rPr>
              <a:t>low</a:t>
            </a:r>
            <a:r>
              <a:rPr sz="1800" spc="55" dirty="0">
                <a:solidFill>
                  <a:srgbClr val="000000"/>
                </a:solidFill>
              </a:rPr>
              <a:t> </a:t>
            </a:r>
            <a:r>
              <a:rPr sz="1800" spc="125" dirty="0">
                <a:solidFill>
                  <a:srgbClr val="000000"/>
                </a:solidFill>
              </a:rPr>
              <a:t>value</a:t>
            </a:r>
            <a:r>
              <a:rPr sz="1800" spc="45" dirty="0">
                <a:solidFill>
                  <a:srgbClr val="000000"/>
                </a:solidFill>
              </a:rPr>
              <a:t> </a:t>
            </a:r>
            <a:r>
              <a:rPr sz="1800" spc="120" dirty="0">
                <a:solidFill>
                  <a:srgbClr val="000000"/>
                </a:solidFill>
              </a:rPr>
              <a:t>resistor</a:t>
            </a:r>
            <a:r>
              <a:rPr sz="1800" spc="55" dirty="0">
                <a:solidFill>
                  <a:srgbClr val="000000"/>
                </a:solidFill>
              </a:rPr>
              <a:t> </a:t>
            </a:r>
            <a:r>
              <a:rPr sz="1800" spc="95" dirty="0">
                <a:solidFill>
                  <a:srgbClr val="000000"/>
                </a:solidFill>
              </a:rPr>
              <a:t>or</a:t>
            </a:r>
            <a:r>
              <a:rPr sz="1800" spc="55" dirty="0">
                <a:solidFill>
                  <a:srgbClr val="000000"/>
                </a:solidFill>
              </a:rPr>
              <a:t> </a:t>
            </a:r>
            <a:r>
              <a:rPr sz="1800" spc="120" dirty="0">
                <a:solidFill>
                  <a:srgbClr val="000000"/>
                </a:solidFill>
              </a:rPr>
              <a:t>inductor</a:t>
            </a:r>
            <a:r>
              <a:rPr sz="1800" spc="55" dirty="0">
                <a:solidFill>
                  <a:srgbClr val="000000"/>
                </a:solidFill>
              </a:rPr>
              <a:t> </a:t>
            </a:r>
            <a:r>
              <a:rPr sz="1800" spc="125" dirty="0">
                <a:solidFill>
                  <a:srgbClr val="000000"/>
                </a:solidFill>
              </a:rPr>
              <a:t>in</a:t>
            </a:r>
            <a:r>
              <a:rPr sz="1800" spc="55" dirty="0">
                <a:solidFill>
                  <a:srgbClr val="000000"/>
                </a:solidFill>
              </a:rPr>
              <a:t> </a:t>
            </a:r>
            <a:r>
              <a:rPr sz="1800" spc="120" dirty="0">
                <a:solidFill>
                  <a:srgbClr val="000000"/>
                </a:solidFill>
              </a:rPr>
              <a:t>series</a:t>
            </a:r>
            <a:r>
              <a:rPr sz="1800" spc="45" dirty="0">
                <a:solidFill>
                  <a:srgbClr val="000000"/>
                </a:solidFill>
              </a:rPr>
              <a:t> </a:t>
            </a:r>
            <a:r>
              <a:rPr sz="1800" spc="135" dirty="0">
                <a:solidFill>
                  <a:srgbClr val="000000"/>
                </a:solidFill>
              </a:rPr>
              <a:t>with</a:t>
            </a:r>
            <a:r>
              <a:rPr sz="1800" spc="55" dirty="0">
                <a:solidFill>
                  <a:srgbClr val="000000"/>
                </a:solidFill>
              </a:rPr>
              <a:t> </a:t>
            </a:r>
            <a:r>
              <a:rPr sz="1800" spc="125" dirty="0">
                <a:solidFill>
                  <a:srgbClr val="000000"/>
                </a:solidFill>
              </a:rPr>
              <a:t>each</a:t>
            </a:r>
            <a:r>
              <a:rPr sz="1800" spc="55" dirty="0">
                <a:solidFill>
                  <a:srgbClr val="000000"/>
                </a:solidFill>
              </a:rPr>
              <a:t> </a:t>
            </a:r>
            <a:r>
              <a:rPr sz="1800" spc="90" dirty="0">
                <a:solidFill>
                  <a:srgbClr val="000000"/>
                </a:solidFill>
              </a:rPr>
              <a:t>SCR,</a:t>
            </a:r>
            <a:r>
              <a:rPr sz="1800" spc="55" dirty="0">
                <a:solidFill>
                  <a:srgbClr val="000000"/>
                </a:solidFill>
              </a:rPr>
              <a:t> </a:t>
            </a:r>
            <a:r>
              <a:rPr sz="1800" spc="155" dirty="0">
                <a:solidFill>
                  <a:srgbClr val="000000"/>
                </a:solidFill>
              </a:rPr>
              <a:t>as  </a:t>
            </a:r>
            <a:r>
              <a:rPr sz="1800" spc="125" dirty="0">
                <a:solidFill>
                  <a:srgbClr val="000000"/>
                </a:solidFill>
              </a:rPr>
              <a:t>shown</a:t>
            </a:r>
            <a:r>
              <a:rPr sz="1800" spc="50" dirty="0">
                <a:solidFill>
                  <a:srgbClr val="000000"/>
                </a:solidFill>
              </a:rPr>
              <a:t> </a:t>
            </a:r>
            <a:r>
              <a:rPr sz="1800" spc="65" dirty="0">
                <a:solidFill>
                  <a:srgbClr val="000000"/>
                </a:solidFill>
              </a:rPr>
              <a:t>below.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534669" y="4917440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-130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endParaRPr sz="125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6450" y="4823459"/>
            <a:ext cx="4103370" cy="113030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800" spc="105" dirty="0">
                <a:latin typeface="Times New Roman"/>
                <a:cs typeface="Times New Roman"/>
              </a:rPr>
              <a:t>Value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130" dirty="0">
                <a:latin typeface="Times New Roman"/>
                <a:cs typeface="Times New Roman"/>
              </a:rPr>
              <a:t>resistance </a:t>
            </a:r>
            <a:r>
              <a:rPr sz="1800" i="1" spc="229" dirty="0">
                <a:latin typeface="Times New Roman"/>
                <a:cs typeface="Times New Roman"/>
              </a:rPr>
              <a:t>R </a:t>
            </a:r>
            <a:r>
              <a:rPr sz="1800" spc="90" dirty="0">
                <a:latin typeface="Times New Roman"/>
                <a:cs typeface="Times New Roman"/>
              </a:rPr>
              <a:t>is </a:t>
            </a:r>
            <a:r>
              <a:rPr sz="1800" spc="120" dirty="0">
                <a:latin typeface="Times New Roman"/>
                <a:cs typeface="Times New Roman"/>
              </a:rPr>
              <a:t>obtained</a:t>
            </a:r>
            <a:r>
              <a:rPr sz="1800" spc="-295" dirty="0">
                <a:latin typeface="Times New Roman"/>
                <a:cs typeface="Times New Roman"/>
              </a:rPr>
              <a:t> </a:t>
            </a:r>
            <a:r>
              <a:rPr sz="1800" spc="75" dirty="0">
                <a:latin typeface="Times New Roman"/>
                <a:cs typeface="Times New Roman"/>
              </a:rPr>
              <a:t>from:</a:t>
            </a:r>
            <a:endParaRPr sz="1800">
              <a:latin typeface="Times New Roman"/>
              <a:cs typeface="Times New Roman"/>
            </a:endParaRPr>
          </a:p>
          <a:p>
            <a:pPr marL="2053589">
              <a:lnSpc>
                <a:spcPct val="100000"/>
              </a:lnSpc>
              <a:spcBef>
                <a:spcPts val="600"/>
              </a:spcBef>
            </a:pPr>
            <a:r>
              <a:rPr sz="2000" spc="45" dirty="0">
                <a:latin typeface="Times New Roman"/>
                <a:cs typeface="Times New Roman"/>
              </a:rPr>
              <a:t>R=</a:t>
            </a:r>
            <a:r>
              <a:rPr sz="2000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</a:t>
            </a:r>
            <a:r>
              <a:rPr sz="1100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2000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-V</a:t>
            </a:r>
            <a:r>
              <a:rPr sz="1100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2473960">
              <a:lnSpc>
                <a:spcPct val="100000"/>
              </a:lnSpc>
              <a:spcBef>
                <a:spcPts val="600"/>
              </a:spcBef>
            </a:pPr>
            <a:r>
              <a:rPr sz="2000" spc="85" dirty="0">
                <a:latin typeface="Times New Roman"/>
                <a:cs typeface="Times New Roman"/>
              </a:rPr>
              <a:t>I</a:t>
            </a:r>
            <a:r>
              <a:rPr sz="1100" spc="85" dirty="0">
                <a:latin typeface="Times New Roman"/>
                <a:cs typeface="Times New Roman"/>
              </a:rPr>
              <a:t>2</a:t>
            </a:r>
            <a:r>
              <a:rPr sz="2000" spc="85" dirty="0">
                <a:latin typeface="Times New Roman"/>
                <a:cs typeface="Times New Roman"/>
              </a:rPr>
              <a:t>-I</a:t>
            </a:r>
            <a:r>
              <a:rPr sz="1100" spc="85" dirty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87212" y="2057400"/>
            <a:ext cx="3637387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21</a:t>
            </a:fld>
            <a:endParaRPr spc="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969" y="567690"/>
            <a:ext cx="696340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475" spc="-232" baseline="15151" dirty="0">
                <a:solidFill>
                  <a:srgbClr val="FD8536"/>
                </a:solidFill>
                <a:latin typeface="UnDotum"/>
                <a:cs typeface="UnDotum"/>
              </a:rPr>
              <a:t> </a:t>
            </a:r>
            <a:r>
              <a:rPr sz="2400" u="heavy" spc="22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Current </a:t>
            </a:r>
            <a:r>
              <a:rPr sz="2400" u="heavy" spc="19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sharing </a:t>
            </a:r>
            <a:r>
              <a:rPr sz="2400" u="heavy" spc="17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in </a:t>
            </a:r>
            <a:r>
              <a:rPr sz="2400" u="heavy" spc="1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SCRs </a:t>
            </a:r>
            <a:r>
              <a:rPr sz="2400" u="heavy" spc="18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with </a:t>
            </a:r>
            <a:r>
              <a:rPr sz="2400" u="heavy" spc="1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parallel</a:t>
            </a:r>
            <a:r>
              <a:rPr sz="2400" u="heavy" spc="-2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2400" u="heavy" spc="17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reactors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6450" y="1009650"/>
            <a:ext cx="50780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25" dirty="0">
                <a:latin typeface="Times New Roman"/>
                <a:cs typeface="Times New Roman"/>
              </a:rPr>
              <a:t>Equalization </a:t>
            </a:r>
            <a:r>
              <a:rPr sz="1800" spc="130" dirty="0">
                <a:latin typeface="Times New Roman"/>
                <a:cs typeface="Times New Roman"/>
              </a:rPr>
              <a:t>using </a:t>
            </a:r>
            <a:r>
              <a:rPr sz="1800" spc="120" dirty="0">
                <a:latin typeface="Times New Roman"/>
                <a:cs typeface="Times New Roman"/>
              </a:rPr>
              <a:t>resistors </a:t>
            </a:r>
            <a:r>
              <a:rPr sz="1800" spc="95" dirty="0">
                <a:latin typeface="Times New Roman"/>
                <a:cs typeface="Times New Roman"/>
              </a:rPr>
              <a:t>is </a:t>
            </a:r>
            <a:r>
              <a:rPr sz="1800" spc="85" dirty="0">
                <a:latin typeface="Times New Roman"/>
                <a:cs typeface="Times New Roman"/>
              </a:rPr>
              <a:t>inefficient </a:t>
            </a:r>
            <a:r>
              <a:rPr sz="1800" spc="140" dirty="0">
                <a:latin typeface="Times New Roman"/>
                <a:cs typeface="Times New Roman"/>
              </a:rPr>
              <a:t>due</a:t>
            </a:r>
            <a:r>
              <a:rPr sz="1800" spc="-260" dirty="0">
                <a:latin typeface="Times New Roman"/>
                <a:cs typeface="Times New Roman"/>
              </a:rPr>
              <a:t> </a:t>
            </a:r>
            <a:r>
              <a:rPr sz="1800" spc="95" dirty="0">
                <a:latin typeface="Times New Roman"/>
                <a:cs typeface="Times New Roman"/>
              </a:rPr>
              <a:t>to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1381760"/>
            <a:ext cx="155575" cy="8337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-80" dirty="0">
                <a:solidFill>
                  <a:srgbClr val="FD8536"/>
                </a:solidFill>
                <a:latin typeface="UnDotum"/>
                <a:cs typeface="UnDotum"/>
              </a:rPr>
              <a:t></a:t>
            </a:r>
            <a:endParaRPr sz="11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100" spc="-80" dirty="0">
                <a:solidFill>
                  <a:srgbClr val="FD8536"/>
                </a:solidFill>
                <a:latin typeface="UnDotum"/>
                <a:cs typeface="UnDotum"/>
              </a:rPr>
              <a:t></a:t>
            </a:r>
            <a:endParaRPr sz="11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100" spc="-80" dirty="0">
                <a:solidFill>
                  <a:srgbClr val="FD8536"/>
                </a:solidFill>
                <a:latin typeface="UnDotum"/>
                <a:cs typeface="UnDotum"/>
              </a:rPr>
              <a:t></a:t>
            </a:r>
            <a:endParaRPr sz="11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6450" y="1282699"/>
            <a:ext cx="5881370" cy="9842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600" i="1" spc="114" dirty="0">
                <a:solidFill>
                  <a:srgbClr val="85200F"/>
                </a:solidFill>
                <a:latin typeface="Times New Roman"/>
                <a:cs typeface="Times New Roman"/>
              </a:rPr>
              <a:t>Extra </a:t>
            </a:r>
            <a:r>
              <a:rPr sz="1600" i="1" spc="70" dirty="0">
                <a:solidFill>
                  <a:srgbClr val="85200F"/>
                </a:solidFill>
                <a:latin typeface="Times New Roman"/>
                <a:cs typeface="Times New Roman"/>
              </a:rPr>
              <a:t>power</a:t>
            </a:r>
            <a:r>
              <a:rPr sz="1600" i="1" spc="-50" dirty="0">
                <a:solidFill>
                  <a:srgbClr val="85200F"/>
                </a:solidFill>
                <a:latin typeface="Times New Roman"/>
                <a:cs typeface="Times New Roman"/>
              </a:rPr>
              <a:t> </a:t>
            </a:r>
            <a:r>
              <a:rPr sz="1600" i="1" spc="60" dirty="0">
                <a:solidFill>
                  <a:srgbClr val="85200F"/>
                </a:solidFill>
                <a:latin typeface="Times New Roman"/>
                <a:cs typeface="Times New Roman"/>
              </a:rPr>
              <a:t>loss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30700"/>
              </a:lnSpc>
              <a:spcBef>
                <a:spcPts val="10"/>
              </a:spcBef>
            </a:pPr>
            <a:r>
              <a:rPr sz="1600" i="1" spc="105" dirty="0">
                <a:solidFill>
                  <a:srgbClr val="85200F"/>
                </a:solidFill>
                <a:latin typeface="Times New Roman"/>
                <a:cs typeface="Times New Roman"/>
              </a:rPr>
              <a:t>Noncompansation</a:t>
            </a:r>
            <a:r>
              <a:rPr sz="1600" i="1" spc="30" dirty="0">
                <a:solidFill>
                  <a:srgbClr val="85200F"/>
                </a:solidFill>
                <a:latin typeface="Times New Roman"/>
                <a:cs typeface="Times New Roman"/>
              </a:rPr>
              <a:t> </a:t>
            </a:r>
            <a:r>
              <a:rPr sz="1600" i="1" spc="55" dirty="0">
                <a:solidFill>
                  <a:srgbClr val="85200F"/>
                </a:solidFill>
                <a:latin typeface="Times New Roman"/>
                <a:cs typeface="Times New Roman"/>
              </a:rPr>
              <a:t>for</a:t>
            </a:r>
            <a:r>
              <a:rPr sz="1600" i="1" spc="45" dirty="0">
                <a:solidFill>
                  <a:srgbClr val="85200F"/>
                </a:solidFill>
                <a:latin typeface="Times New Roman"/>
                <a:cs typeface="Times New Roman"/>
              </a:rPr>
              <a:t> </a:t>
            </a:r>
            <a:r>
              <a:rPr sz="1600" i="1" spc="110" dirty="0">
                <a:solidFill>
                  <a:srgbClr val="85200F"/>
                </a:solidFill>
                <a:latin typeface="Times New Roman"/>
                <a:cs typeface="Times New Roman"/>
              </a:rPr>
              <a:t>unequal</a:t>
            </a:r>
            <a:r>
              <a:rPr sz="1600" i="1" spc="35" dirty="0">
                <a:solidFill>
                  <a:srgbClr val="85200F"/>
                </a:solidFill>
                <a:latin typeface="Times New Roman"/>
                <a:cs typeface="Times New Roman"/>
              </a:rPr>
              <a:t> </a:t>
            </a:r>
            <a:r>
              <a:rPr sz="1600" i="1" spc="180" dirty="0">
                <a:solidFill>
                  <a:srgbClr val="85200F"/>
                </a:solidFill>
                <a:latin typeface="Times New Roman"/>
                <a:cs typeface="Times New Roman"/>
              </a:rPr>
              <a:t>SCR</a:t>
            </a:r>
            <a:r>
              <a:rPr sz="1600" i="1" spc="55" dirty="0">
                <a:solidFill>
                  <a:srgbClr val="85200F"/>
                </a:solidFill>
                <a:latin typeface="Times New Roman"/>
                <a:cs typeface="Times New Roman"/>
              </a:rPr>
              <a:t> </a:t>
            </a:r>
            <a:r>
              <a:rPr sz="1600" i="1" spc="100" dirty="0">
                <a:solidFill>
                  <a:srgbClr val="85200F"/>
                </a:solidFill>
                <a:latin typeface="Times New Roman"/>
                <a:cs typeface="Times New Roman"/>
              </a:rPr>
              <a:t>turn-on</a:t>
            </a:r>
            <a:r>
              <a:rPr sz="1600" i="1" spc="40" dirty="0">
                <a:solidFill>
                  <a:srgbClr val="85200F"/>
                </a:solidFill>
                <a:latin typeface="Times New Roman"/>
                <a:cs typeface="Times New Roman"/>
              </a:rPr>
              <a:t> </a:t>
            </a:r>
            <a:r>
              <a:rPr sz="1600" i="1" spc="150" dirty="0">
                <a:solidFill>
                  <a:srgbClr val="85200F"/>
                </a:solidFill>
                <a:latin typeface="Times New Roman"/>
                <a:cs typeface="Times New Roman"/>
              </a:rPr>
              <a:t>and</a:t>
            </a:r>
            <a:r>
              <a:rPr sz="1600" i="1" spc="40" dirty="0">
                <a:solidFill>
                  <a:srgbClr val="85200F"/>
                </a:solidFill>
                <a:latin typeface="Times New Roman"/>
                <a:cs typeface="Times New Roman"/>
              </a:rPr>
              <a:t> </a:t>
            </a:r>
            <a:r>
              <a:rPr sz="1600" i="1" spc="85" dirty="0">
                <a:solidFill>
                  <a:srgbClr val="85200F"/>
                </a:solidFill>
                <a:latin typeface="Times New Roman"/>
                <a:cs typeface="Times New Roman"/>
              </a:rPr>
              <a:t>turn-off</a:t>
            </a:r>
            <a:r>
              <a:rPr sz="1600" i="1" spc="45" dirty="0">
                <a:solidFill>
                  <a:srgbClr val="85200F"/>
                </a:solidFill>
                <a:latin typeface="Times New Roman"/>
                <a:cs typeface="Times New Roman"/>
              </a:rPr>
              <a:t> </a:t>
            </a:r>
            <a:r>
              <a:rPr sz="1600" i="1" spc="90" dirty="0">
                <a:solidFill>
                  <a:srgbClr val="85200F"/>
                </a:solidFill>
                <a:latin typeface="Times New Roman"/>
                <a:cs typeface="Times New Roman"/>
              </a:rPr>
              <a:t>times.  </a:t>
            </a:r>
            <a:r>
              <a:rPr sz="1600" i="1" spc="100" dirty="0">
                <a:solidFill>
                  <a:srgbClr val="85200F"/>
                </a:solidFill>
                <a:latin typeface="Times New Roman"/>
                <a:cs typeface="Times New Roman"/>
              </a:rPr>
              <a:t>Damage </a:t>
            </a:r>
            <a:r>
              <a:rPr sz="1600" i="1" spc="110" dirty="0">
                <a:solidFill>
                  <a:srgbClr val="85200F"/>
                </a:solidFill>
                <a:latin typeface="Times New Roman"/>
                <a:cs typeface="Times New Roman"/>
              </a:rPr>
              <a:t>due </a:t>
            </a:r>
            <a:r>
              <a:rPr sz="1600" i="1" spc="55" dirty="0">
                <a:solidFill>
                  <a:srgbClr val="85200F"/>
                </a:solidFill>
                <a:latin typeface="Times New Roman"/>
                <a:cs typeface="Times New Roman"/>
              </a:rPr>
              <a:t>to</a:t>
            </a:r>
            <a:r>
              <a:rPr sz="1600" i="1" spc="-100" dirty="0">
                <a:solidFill>
                  <a:srgbClr val="85200F"/>
                </a:solidFill>
                <a:latin typeface="Times New Roman"/>
                <a:cs typeface="Times New Roman"/>
              </a:rPr>
              <a:t> </a:t>
            </a:r>
            <a:r>
              <a:rPr sz="1600" i="1" spc="75" dirty="0">
                <a:solidFill>
                  <a:srgbClr val="85200F"/>
                </a:solidFill>
                <a:latin typeface="Times New Roman"/>
                <a:cs typeface="Times New Roman"/>
              </a:rPr>
              <a:t>overloading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6480" y="2668270"/>
            <a:ext cx="5299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5" dirty="0">
                <a:latin typeface="Times New Roman"/>
                <a:cs typeface="Times New Roman"/>
              </a:rPr>
              <a:t>SCRs </a:t>
            </a:r>
            <a:r>
              <a:rPr sz="1800" spc="135" dirty="0">
                <a:latin typeface="Times New Roman"/>
                <a:cs typeface="Times New Roman"/>
              </a:rPr>
              <a:t>with </a:t>
            </a:r>
            <a:r>
              <a:rPr sz="1800" spc="125" dirty="0">
                <a:latin typeface="Times New Roman"/>
                <a:cs typeface="Times New Roman"/>
              </a:rPr>
              <a:t>center-tapped reactors </a:t>
            </a:r>
            <a:r>
              <a:rPr sz="1800" spc="90" dirty="0">
                <a:latin typeface="Times New Roman"/>
                <a:cs typeface="Times New Roman"/>
              </a:rPr>
              <a:t>is </a:t>
            </a:r>
            <a:r>
              <a:rPr sz="1800" spc="120" dirty="0">
                <a:latin typeface="Times New Roman"/>
                <a:cs typeface="Times New Roman"/>
              </a:rPr>
              <a:t>shown</a:t>
            </a:r>
            <a:r>
              <a:rPr sz="1800" spc="-260" dirty="0">
                <a:latin typeface="Times New Roman"/>
                <a:cs typeface="Times New Roman"/>
              </a:rPr>
              <a:t> </a:t>
            </a:r>
            <a:r>
              <a:rPr sz="1800" spc="65" dirty="0">
                <a:latin typeface="Times New Roman"/>
                <a:cs typeface="Times New Roman"/>
              </a:rPr>
              <a:t>below.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47800" y="3048000"/>
            <a:ext cx="5791200" cy="3352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22</a:t>
            </a:fld>
            <a:endParaRPr spc="1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71930" y="3192779"/>
            <a:ext cx="6101080" cy="0"/>
          </a:xfrm>
          <a:custGeom>
            <a:avLst/>
            <a:gdLst/>
            <a:ahLst/>
            <a:cxnLst/>
            <a:rect l="l" t="t" r="r" b="b"/>
            <a:pathLst>
              <a:path w="6101080">
                <a:moveTo>
                  <a:pt x="0" y="0"/>
                </a:moveTo>
                <a:lnTo>
                  <a:pt x="610108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32560" y="2548890"/>
            <a:ext cx="61220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375" dirty="0">
                <a:solidFill>
                  <a:srgbClr val="0000CC"/>
                </a:solidFill>
                <a:latin typeface="Times New Roman"/>
                <a:cs typeface="Times New Roman"/>
              </a:rPr>
              <a:t>SCR</a:t>
            </a:r>
            <a:r>
              <a:rPr sz="4400" b="1" spc="10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4400" b="1" spc="395" dirty="0">
                <a:solidFill>
                  <a:srgbClr val="0000CC"/>
                </a:solidFill>
                <a:latin typeface="Times New Roman"/>
                <a:cs typeface="Times New Roman"/>
              </a:rPr>
              <a:t>Gate-Triggering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45260" y="3166110"/>
            <a:ext cx="6101080" cy="0"/>
          </a:xfrm>
          <a:custGeom>
            <a:avLst/>
            <a:gdLst/>
            <a:ahLst/>
            <a:cxnLst/>
            <a:rect l="l" t="t" r="r" b="b"/>
            <a:pathLst>
              <a:path w="6101080">
                <a:moveTo>
                  <a:pt x="0" y="0"/>
                </a:moveTo>
                <a:lnTo>
                  <a:pt x="6101080" y="0"/>
                </a:lnTo>
              </a:path>
            </a:pathLst>
          </a:custGeom>
          <a:ln w="30480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47720" y="3863340"/>
            <a:ext cx="2349500" cy="0"/>
          </a:xfrm>
          <a:custGeom>
            <a:avLst/>
            <a:gdLst/>
            <a:ahLst/>
            <a:cxnLst/>
            <a:rect l="l" t="t" r="r" b="b"/>
            <a:pathLst>
              <a:path w="2349500">
                <a:moveTo>
                  <a:pt x="0" y="0"/>
                </a:moveTo>
                <a:lnTo>
                  <a:pt x="234950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08350" y="3219450"/>
            <a:ext cx="23723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409" dirty="0">
                <a:solidFill>
                  <a:srgbClr val="0000CC"/>
                </a:solidFill>
                <a:latin typeface="Times New Roman"/>
                <a:cs typeface="Times New Roman"/>
              </a:rPr>
              <a:t>Circuits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21050" y="3836670"/>
            <a:ext cx="2349500" cy="0"/>
          </a:xfrm>
          <a:custGeom>
            <a:avLst/>
            <a:gdLst/>
            <a:ahLst/>
            <a:cxnLst/>
            <a:rect l="l" t="t" r="r" b="b"/>
            <a:pathLst>
              <a:path w="2349500">
                <a:moveTo>
                  <a:pt x="0" y="0"/>
                </a:moveTo>
                <a:lnTo>
                  <a:pt x="2349500" y="0"/>
                </a:lnTo>
              </a:path>
            </a:pathLst>
          </a:custGeom>
          <a:ln w="30480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23</a:t>
            </a:fld>
            <a:endParaRPr spc="1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969" y="720090"/>
            <a:ext cx="694435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17780" indent="-271780">
              <a:lnSpc>
                <a:spcPct val="100000"/>
              </a:lnSpc>
              <a:spcBef>
                <a:spcPts val="100"/>
              </a:spcBef>
            </a:pPr>
            <a:r>
              <a:rPr sz="2475" spc="-232" baseline="15151" dirty="0">
                <a:solidFill>
                  <a:srgbClr val="FD8536"/>
                </a:solidFill>
                <a:latin typeface="UnDotum"/>
                <a:cs typeface="UnDotum"/>
              </a:rPr>
              <a:t> </a:t>
            </a:r>
            <a:r>
              <a:rPr sz="2400" spc="145" dirty="0">
                <a:solidFill>
                  <a:srgbClr val="000000"/>
                </a:solidFill>
              </a:rPr>
              <a:t>Triggering </a:t>
            </a:r>
            <a:r>
              <a:rPr sz="2400" spc="140" dirty="0">
                <a:solidFill>
                  <a:srgbClr val="000000"/>
                </a:solidFill>
              </a:rPr>
              <a:t>circuits </a:t>
            </a:r>
            <a:r>
              <a:rPr sz="2400" spc="130" dirty="0">
                <a:solidFill>
                  <a:srgbClr val="000000"/>
                </a:solidFill>
              </a:rPr>
              <a:t>provide firing </a:t>
            </a:r>
            <a:r>
              <a:rPr sz="2400" spc="160" dirty="0">
                <a:solidFill>
                  <a:srgbClr val="000000"/>
                </a:solidFill>
              </a:rPr>
              <a:t>signal </a:t>
            </a:r>
            <a:r>
              <a:rPr sz="2400" spc="125" dirty="0">
                <a:solidFill>
                  <a:srgbClr val="000000"/>
                </a:solidFill>
              </a:rPr>
              <a:t>to</a:t>
            </a:r>
            <a:r>
              <a:rPr sz="2400" spc="-385" dirty="0">
                <a:solidFill>
                  <a:srgbClr val="000000"/>
                </a:solidFill>
              </a:rPr>
              <a:t> </a:t>
            </a:r>
            <a:r>
              <a:rPr sz="2400" spc="260" dirty="0">
                <a:solidFill>
                  <a:srgbClr val="000000"/>
                </a:solidFill>
              </a:rPr>
              <a:t>turn  </a:t>
            </a:r>
            <a:r>
              <a:rPr sz="2400" spc="130" dirty="0">
                <a:solidFill>
                  <a:srgbClr val="000000"/>
                </a:solidFill>
              </a:rPr>
              <a:t>on</a:t>
            </a:r>
            <a:r>
              <a:rPr sz="2400" spc="70" dirty="0">
                <a:solidFill>
                  <a:srgbClr val="000000"/>
                </a:solidFill>
              </a:rPr>
              <a:t> </a:t>
            </a:r>
            <a:r>
              <a:rPr sz="2400" spc="215" dirty="0">
                <a:solidFill>
                  <a:srgbClr val="000000"/>
                </a:solidFill>
              </a:rPr>
              <a:t>the</a:t>
            </a:r>
            <a:r>
              <a:rPr sz="2400" spc="65" dirty="0">
                <a:solidFill>
                  <a:srgbClr val="000000"/>
                </a:solidFill>
              </a:rPr>
              <a:t> </a:t>
            </a:r>
            <a:r>
              <a:rPr sz="2400" spc="140" dirty="0">
                <a:solidFill>
                  <a:srgbClr val="000000"/>
                </a:solidFill>
              </a:rPr>
              <a:t>SCR</a:t>
            </a:r>
            <a:r>
              <a:rPr sz="2400" spc="60" dirty="0">
                <a:solidFill>
                  <a:srgbClr val="000000"/>
                </a:solidFill>
              </a:rPr>
              <a:t> </a:t>
            </a:r>
            <a:r>
              <a:rPr sz="2400" spc="265" dirty="0">
                <a:solidFill>
                  <a:srgbClr val="000000"/>
                </a:solidFill>
              </a:rPr>
              <a:t>at</a:t>
            </a:r>
            <a:r>
              <a:rPr sz="2400" spc="60" dirty="0">
                <a:solidFill>
                  <a:srgbClr val="000000"/>
                </a:solidFill>
              </a:rPr>
              <a:t> </a:t>
            </a:r>
            <a:r>
              <a:rPr sz="2400" spc="125" dirty="0">
                <a:solidFill>
                  <a:srgbClr val="000000"/>
                </a:solidFill>
              </a:rPr>
              <a:t>precisely</a:t>
            </a:r>
            <a:r>
              <a:rPr sz="2400" spc="55" dirty="0">
                <a:solidFill>
                  <a:srgbClr val="000000"/>
                </a:solidFill>
              </a:rPr>
              <a:t> </a:t>
            </a:r>
            <a:r>
              <a:rPr sz="2400" spc="215" dirty="0">
                <a:solidFill>
                  <a:srgbClr val="000000"/>
                </a:solidFill>
              </a:rPr>
              <a:t>the</a:t>
            </a:r>
            <a:r>
              <a:rPr sz="2400" spc="70" dirty="0">
                <a:solidFill>
                  <a:srgbClr val="000000"/>
                </a:solidFill>
              </a:rPr>
              <a:t> </a:t>
            </a:r>
            <a:r>
              <a:rPr sz="2400" spc="130" dirty="0">
                <a:solidFill>
                  <a:srgbClr val="000000"/>
                </a:solidFill>
              </a:rPr>
              <a:t>correct</a:t>
            </a:r>
            <a:r>
              <a:rPr sz="2400" spc="60" dirty="0">
                <a:solidFill>
                  <a:srgbClr val="000000"/>
                </a:solidFill>
              </a:rPr>
              <a:t> </a:t>
            </a:r>
            <a:r>
              <a:rPr sz="2400" spc="160" dirty="0">
                <a:solidFill>
                  <a:srgbClr val="000000"/>
                </a:solidFill>
              </a:rPr>
              <a:t>time.</a:t>
            </a:r>
            <a:endParaRPr sz="2400">
              <a:latin typeface="UnDotum"/>
              <a:cs typeface="UnDot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24</a:t>
            </a:fld>
            <a:endParaRPr spc="100" dirty="0"/>
          </a:p>
        </p:txBody>
      </p:sp>
      <p:sp>
        <p:nvSpPr>
          <p:cNvPr id="3" name="object 3"/>
          <p:cNvSpPr txBox="1"/>
          <p:nvPr/>
        </p:nvSpPr>
        <p:spPr>
          <a:xfrm>
            <a:off x="509269" y="1433161"/>
            <a:ext cx="7301865" cy="449072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44"/>
              </a:spcBef>
            </a:pPr>
            <a:r>
              <a:rPr sz="2475" spc="-232" baseline="15151" dirty="0">
                <a:solidFill>
                  <a:srgbClr val="FD8536"/>
                </a:solidFill>
                <a:latin typeface="UnDotum"/>
                <a:cs typeface="UnDotum"/>
              </a:rPr>
              <a:t> </a:t>
            </a:r>
            <a:r>
              <a:rPr sz="2400" spc="175" dirty="0">
                <a:latin typeface="Times New Roman"/>
                <a:cs typeface="Times New Roman"/>
              </a:rPr>
              <a:t>Firing </a:t>
            </a:r>
            <a:r>
              <a:rPr sz="2400" spc="140" dirty="0">
                <a:latin typeface="Times New Roman"/>
                <a:cs typeface="Times New Roman"/>
              </a:rPr>
              <a:t>circuits </a:t>
            </a:r>
            <a:r>
              <a:rPr sz="2400" spc="240" dirty="0">
                <a:latin typeface="Times New Roman"/>
                <a:cs typeface="Times New Roman"/>
              </a:rPr>
              <a:t>must </a:t>
            </a:r>
            <a:r>
              <a:rPr sz="2400" spc="180" dirty="0">
                <a:latin typeface="Times New Roman"/>
                <a:cs typeface="Times New Roman"/>
              </a:rPr>
              <a:t>have </a:t>
            </a:r>
            <a:r>
              <a:rPr sz="2400" spc="80" dirty="0">
                <a:latin typeface="Times New Roman"/>
                <a:cs typeface="Times New Roman"/>
              </a:rPr>
              <a:t>following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165" dirty="0">
                <a:latin typeface="Times New Roman"/>
                <a:cs typeface="Times New Roman"/>
              </a:rPr>
              <a:t>properties</a:t>
            </a:r>
            <a:endParaRPr sz="2400">
              <a:latin typeface="Times New Roman"/>
              <a:cs typeface="Times New Roman"/>
            </a:endParaRPr>
          </a:p>
          <a:p>
            <a:pPr marL="309880" marR="504190" indent="-271780">
              <a:lnSpc>
                <a:spcPct val="100000"/>
              </a:lnSpc>
              <a:spcBef>
                <a:spcPts val="590"/>
              </a:spcBef>
              <a:buClr>
                <a:srgbClr val="FD8536"/>
              </a:buClr>
              <a:buSzPct val="68421"/>
              <a:buAutoNum type="arabicPeriod"/>
              <a:tabLst>
                <a:tab pos="309245" algn="l"/>
                <a:tab pos="309880" algn="l"/>
              </a:tabLst>
            </a:pPr>
            <a:r>
              <a:rPr sz="1900" spc="120" dirty="0">
                <a:latin typeface="Times New Roman"/>
                <a:cs typeface="Times New Roman"/>
              </a:rPr>
              <a:t>Produce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145" dirty="0">
                <a:latin typeface="Times New Roman"/>
                <a:cs typeface="Times New Roman"/>
              </a:rPr>
              <a:t>gate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125" dirty="0">
                <a:latin typeface="Times New Roman"/>
                <a:cs typeface="Times New Roman"/>
              </a:rPr>
              <a:t>signal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of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135" dirty="0">
                <a:latin typeface="Times New Roman"/>
                <a:cs typeface="Times New Roman"/>
              </a:rPr>
              <a:t>suitable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155" dirty="0">
                <a:latin typeface="Times New Roman"/>
                <a:cs typeface="Times New Roman"/>
              </a:rPr>
              <a:t>magnitude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185" dirty="0">
                <a:latin typeface="Times New Roman"/>
                <a:cs typeface="Times New Roman"/>
              </a:rPr>
              <a:t>and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95" dirty="0">
                <a:latin typeface="Times New Roman"/>
                <a:cs typeface="Times New Roman"/>
              </a:rPr>
              <a:t>sufficiently  </a:t>
            </a:r>
            <a:r>
              <a:rPr sz="1900" spc="150" dirty="0">
                <a:latin typeface="Times New Roman"/>
                <a:cs typeface="Times New Roman"/>
              </a:rPr>
              <a:t>short </a:t>
            </a:r>
            <a:r>
              <a:rPr sz="1900" spc="125" dirty="0">
                <a:latin typeface="Times New Roman"/>
                <a:cs typeface="Times New Roman"/>
              </a:rPr>
              <a:t>rise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spc="125" dirty="0">
                <a:latin typeface="Times New Roman"/>
                <a:cs typeface="Times New Roman"/>
              </a:rPr>
              <a:t>time.</a:t>
            </a:r>
            <a:endParaRPr sz="1900">
              <a:latin typeface="Times New Roman"/>
              <a:cs typeface="Times New Roman"/>
            </a:endParaRPr>
          </a:p>
          <a:p>
            <a:pPr marL="309880" indent="-271780">
              <a:lnSpc>
                <a:spcPct val="100000"/>
              </a:lnSpc>
              <a:spcBef>
                <a:spcPts val="600"/>
              </a:spcBef>
              <a:buClr>
                <a:srgbClr val="FD8536"/>
              </a:buClr>
              <a:buSzPct val="68421"/>
              <a:buAutoNum type="arabicPeriod"/>
              <a:tabLst>
                <a:tab pos="309245" algn="l"/>
                <a:tab pos="309880" algn="l"/>
              </a:tabLst>
            </a:pPr>
            <a:r>
              <a:rPr sz="1900" spc="120" dirty="0">
                <a:latin typeface="Times New Roman"/>
                <a:cs typeface="Times New Roman"/>
              </a:rPr>
              <a:t>Produce </a:t>
            </a:r>
            <a:r>
              <a:rPr sz="1900" spc="145" dirty="0">
                <a:latin typeface="Times New Roman"/>
                <a:cs typeface="Times New Roman"/>
              </a:rPr>
              <a:t>gate </a:t>
            </a:r>
            <a:r>
              <a:rPr sz="1900" spc="125" dirty="0">
                <a:latin typeface="Times New Roman"/>
                <a:cs typeface="Times New Roman"/>
              </a:rPr>
              <a:t>signal </a:t>
            </a:r>
            <a:r>
              <a:rPr sz="1900" dirty="0">
                <a:latin typeface="Times New Roman"/>
                <a:cs typeface="Times New Roman"/>
              </a:rPr>
              <a:t>of </a:t>
            </a:r>
            <a:r>
              <a:rPr sz="1900" spc="160" dirty="0">
                <a:latin typeface="Times New Roman"/>
                <a:cs typeface="Times New Roman"/>
              </a:rPr>
              <a:t>adequate</a:t>
            </a:r>
            <a:r>
              <a:rPr sz="1900" spc="-160" dirty="0">
                <a:latin typeface="Times New Roman"/>
                <a:cs typeface="Times New Roman"/>
              </a:rPr>
              <a:t> </a:t>
            </a:r>
            <a:r>
              <a:rPr sz="1900" spc="145" dirty="0">
                <a:latin typeface="Times New Roman"/>
                <a:cs typeface="Times New Roman"/>
              </a:rPr>
              <a:t>duration.</a:t>
            </a:r>
            <a:endParaRPr sz="1900">
              <a:latin typeface="Times New Roman"/>
              <a:cs typeface="Times New Roman"/>
            </a:endParaRPr>
          </a:p>
          <a:p>
            <a:pPr marL="309880" indent="-271780">
              <a:lnSpc>
                <a:spcPct val="100000"/>
              </a:lnSpc>
              <a:spcBef>
                <a:spcPts val="600"/>
              </a:spcBef>
              <a:buClr>
                <a:srgbClr val="FD8536"/>
              </a:buClr>
              <a:buSzPct val="68421"/>
              <a:buAutoNum type="arabicPeriod"/>
              <a:tabLst>
                <a:tab pos="309245" algn="l"/>
                <a:tab pos="309880" algn="l"/>
              </a:tabLst>
            </a:pPr>
            <a:r>
              <a:rPr sz="1900" spc="110" dirty="0">
                <a:latin typeface="Times New Roman"/>
                <a:cs typeface="Times New Roman"/>
              </a:rPr>
              <a:t>Provide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140" dirty="0">
                <a:latin typeface="Times New Roman"/>
                <a:cs typeface="Times New Roman"/>
              </a:rPr>
              <a:t>accurate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Times New Roman"/>
                <a:cs typeface="Times New Roman"/>
              </a:rPr>
              <a:t>firing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95" dirty="0">
                <a:latin typeface="Times New Roman"/>
                <a:cs typeface="Times New Roman"/>
              </a:rPr>
              <a:t>control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95" dirty="0">
                <a:latin typeface="Times New Roman"/>
                <a:cs typeface="Times New Roman"/>
              </a:rPr>
              <a:t>over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170" dirty="0">
                <a:latin typeface="Times New Roman"/>
                <a:cs typeface="Times New Roman"/>
              </a:rPr>
              <a:t>the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140" dirty="0">
                <a:latin typeface="Times New Roman"/>
                <a:cs typeface="Times New Roman"/>
              </a:rPr>
              <a:t>required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140" dirty="0">
                <a:latin typeface="Times New Roman"/>
                <a:cs typeface="Times New Roman"/>
              </a:rPr>
              <a:t>range.</a:t>
            </a:r>
            <a:endParaRPr sz="1900">
              <a:latin typeface="Times New Roman"/>
              <a:cs typeface="Times New Roman"/>
            </a:endParaRPr>
          </a:p>
          <a:p>
            <a:pPr marL="309880" marR="495934" indent="-271780">
              <a:lnSpc>
                <a:spcPct val="100000"/>
              </a:lnSpc>
              <a:spcBef>
                <a:spcPts val="590"/>
              </a:spcBef>
              <a:buClr>
                <a:srgbClr val="FD8536"/>
              </a:buClr>
              <a:buSzPct val="68421"/>
              <a:buAutoNum type="arabicPeriod"/>
              <a:tabLst>
                <a:tab pos="309245" algn="l"/>
                <a:tab pos="309880" algn="l"/>
              </a:tabLst>
            </a:pPr>
            <a:r>
              <a:rPr sz="1900" spc="180" dirty="0">
                <a:latin typeface="Times New Roman"/>
                <a:cs typeface="Times New Roman"/>
              </a:rPr>
              <a:t>Ensure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204" dirty="0">
                <a:latin typeface="Times New Roman"/>
                <a:cs typeface="Times New Roman"/>
              </a:rPr>
              <a:t>that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125" dirty="0">
                <a:latin typeface="Times New Roman"/>
                <a:cs typeface="Times New Roman"/>
              </a:rPr>
              <a:t>triggering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90" dirty="0">
                <a:latin typeface="Times New Roman"/>
                <a:cs typeface="Times New Roman"/>
              </a:rPr>
              <a:t>does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135" dirty="0">
                <a:latin typeface="Times New Roman"/>
                <a:cs typeface="Times New Roman"/>
              </a:rPr>
              <a:t>not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80" dirty="0">
                <a:latin typeface="Times New Roman"/>
                <a:cs typeface="Times New Roman"/>
              </a:rPr>
              <a:t>occur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Times New Roman"/>
                <a:cs typeface="Times New Roman"/>
              </a:rPr>
              <a:t>from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Times New Roman"/>
                <a:cs typeface="Times New Roman"/>
              </a:rPr>
              <a:t>false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125" dirty="0">
                <a:latin typeface="Times New Roman"/>
                <a:cs typeface="Times New Roman"/>
              </a:rPr>
              <a:t>signals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105" dirty="0">
                <a:latin typeface="Times New Roman"/>
                <a:cs typeface="Times New Roman"/>
              </a:rPr>
              <a:t>or  </a:t>
            </a:r>
            <a:r>
              <a:rPr sz="1900" spc="100" dirty="0">
                <a:latin typeface="Times New Roman"/>
                <a:cs typeface="Times New Roman"/>
              </a:rPr>
              <a:t>noise</a:t>
            </a:r>
            <a:endParaRPr sz="1900">
              <a:latin typeface="Times New Roman"/>
              <a:cs typeface="Times New Roman"/>
            </a:endParaRPr>
          </a:p>
          <a:p>
            <a:pPr marL="309880" marR="625475" indent="-271780">
              <a:lnSpc>
                <a:spcPct val="100000"/>
              </a:lnSpc>
              <a:spcBef>
                <a:spcPts val="600"/>
              </a:spcBef>
              <a:buClr>
                <a:srgbClr val="FD8536"/>
              </a:buClr>
              <a:buSzPct val="68421"/>
              <a:buAutoNum type="arabicPeriod"/>
              <a:tabLst>
                <a:tab pos="309245" algn="l"/>
                <a:tab pos="309880" algn="l"/>
              </a:tabLst>
            </a:pPr>
            <a:r>
              <a:rPr sz="1900" spc="170" dirty="0">
                <a:latin typeface="Times New Roman"/>
                <a:cs typeface="Times New Roman"/>
              </a:rPr>
              <a:t>In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45" dirty="0">
                <a:latin typeface="Times New Roman"/>
                <a:cs typeface="Times New Roman"/>
              </a:rPr>
              <a:t>AC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114" dirty="0">
                <a:latin typeface="Times New Roman"/>
                <a:cs typeface="Times New Roman"/>
              </a:rPr>
              <a:t>applications,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160" dirty="0">
                <a:latin typeface="Times New Roman"/>
                <a:cs typeface="Times New Roman"/>
              </a:rPr>
              <a:t>ensure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204" dirty="0">
                <a:latin typeface="Times New Roman"/>
                <a:cs typeface="Times New Roman"/>
              </a:rPr>
              <a:t>that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170" dirty="0">
                <a:latin typeface="Times New Roman"/>
                <a:cs typeface="Times New Roman"/>
              </a:rPr>
              <a:t>the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145" dirty="0">
                <a:latin typeface="Times New Roman"/>
                <a:cs typeface="Times New Roman"/>
              </a:rPr>
              <a:t>gate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125" dirty="0">
                <a:latin typeface="Times New Roman"/>
                <a:cs typeface="Times New Roman"/>
              </a:rPr>
              <a:t>signal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105" dirty="0">
                <a:latin typeface="Times New Roman"/>
                <a:cs typeface="Times New Roman"/>
              </a:rPr>
              <a:t>is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120" dirty="0">
                <a:latin typeface="Times New Roman"/>
                <a:cs typeface="Times New Roman"/>
              </a:rPr>
              <a:t>applied  </a:t>
            </a:r>
            <a:r>
              <a:rPr sz="1900" spc="155" dirty="0">
                <a:latin typeface="Times New Roman"/>
                <a:cs typeface="Times New Roman"/>
              </a:rPr>
              <a:t>when </a:t>
            </a:r>
            <a:r>
              <a:rPr sz="1900" spc="170" dirty="0">
                <a:latin typeface="Times New Roman"/>
                <a:cs typeface="Times New Roman"/>
              </a:rPr>
              <a:t>the </a:t>
            </a:r>
            <a:r>
              <a:rPr sz="1900" spc="110" dirty="0">
                <a:latin typeface="Times New Roman"/>
                <a:cs typeface="Times New Roman"/>
              </a:rPr>
              <a:t>SCR </a:t>
            </a:r>
            <a:r>
              <a:rPr sz="1900" spc="105" dirty="0">
                <a:latin typeface="Times New Roman"/>
                <a:cs typeface="Times New Roman"/>
              </a:rPr>
              <a:t>is</a:t>
            </a:r>
            <a:r>
              <a:rPr sz="1900" spc="-245" dirty="0">
                <a:latin typeface="Times New Roman"/>
                <a:cs typeface="Times New Roman"/>
              </a:rPr>
              <a:t> </a:t>
            </a:r>
            <a:r>
              <a:rPr sz="1900" spc="114" dirty="0">
                <a:latin typeface="Times New Roman"/>
                <a:cs typeface="Times New Roman"/>
              </a:rPr>
              <a:t>forward-biased</a:t>
            </a:r>
            <a:endParaRPr sz="1900">
              <a:latin typeface="Times New Roman"/>
              <a:cs typeface="Times New Roman"/>
            </a:endParaRPr>
          </a:p>
          <a:p>
            <a:pPr marL="309880" indent="-271780">
              <a:lnSpc>
                <a:spcPct val="100000"/>
              </a:lnSpc>
              <a:spcBef>
                <a:spcPts val="600"/>
              </a:spcBef>
              <a:buClr>
                <a:srgbClr val="FD8536"/>
              </a:buClr>
              <a:buSzPct val="68421"/>
              <a:buAutoNum type="arabicPeriod"/>
              <a:tabLst>
                <a:tab pos="309245" algn="l"/>
                <a:tab pos="309880" algn="l"/>
              </a:tabLst>
            </a:pPr>
            <a:r>
              <a:rPr sz="1900" spc="170" dirty="0">
                <a:latin typeface="Times New Roman"/>
                <a:cs typeface="Times New Roman"/>
              </a:rPr>
              <a:t>In</a:t>
            </a:r>
            <a:r>
              <a:rPr sz="1900" spc="55" dirty="0">
                <a:latin typeface="Times New Roman"/>
                <a:cs typeface="Times New Roman"/>
              </a:rPr>
              <a:t> </a:t>
            </a:r>
            <a:r>
              <a:rPr sz="1900" spc="145" dirty="0">
                <a:latin typeface="Times New Roman"/>
                <a:cs typeface="Times New Roman"/>
              </a:rPr>
              <a:t>three-phase</a:t>
            </a:r>
            <a:r>
              <a:rPr sz="1900" spc="55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Times New Roman"/>
                <a:cs typeface="Times New Roman"/>
              </a:rPr>
              <a:t>circuits,</a:t>
            </a:r>
            <a:r>
              <a:rPr sz="1900" spc="50" dirty="0">
                <a:latin typeface="Times New Roman"/>
                <a:cs typeface="Times New Roman"/>
              </a:rPr>
              <a:t> </a:t>
            </a:r>
            <a:r>
              <a:rPr sz="1900" spc="100" dirty="0">
                <a:latin typeface="Times New Roman"/>
                <a:cs typeface="Times New Roman"/>
              </a:rPr>
              <a:t>provide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145" dirty="0">
                <a:latin typeface="Times New Roman"/>
                <a:cs typeface="Times New Roman"/>
              </a:rPr>
              <a:t>gate</a:t>
            </a:r>
            <a:r>
              <a:rPr sz="1900" spc="55" dirty="0">
                <a:latin typeface="Times New Roman"/>
                <a:cs typeface="Times New Roman"/>
              </a:rPr>
              <a:t> </a:t>
            </a:r>
            <a:r>
              <a:rPr sz="1900" spc="130" dirty="0">
                <a:latin typeface="Times New Roman"/>
                <a:cs typeface="Times New Roman"/>
              </a:rPr>
              <a:t>pulses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204" dirty="0">
                <a:latin typeface="Times New Roman"/>
                <a:cs typeface="Times New Roman"/>
              </a:rPr>
              <a:t>that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175" dirty="0">
                <a:latin typeface="Times New Roman"/>
                <a:cs typeface="Times New Roman"/>
              </a:rPr>
              <a:t>are</a:t>
            </a:r>
            <a:r>
              <a:rPr sz="1900" spc="55" dirty="0">
                <a:latin typeface="Times New Roman"/>
                <a:cs typeface="Times New Roman"/>
              </a:rPr>
              <a:t> </a:t>
            </a:r>
            <a:r>
              <a:rPr sz="1900" spc="80" dirty="0">
                <a:latin typeface="Times New Roman"/>
                <a:cs typeface="Times New Roman"/>
              </a:rPr>
              <a:t>120°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apart</a:t>
            </a:r>
            <a:endParaRPr sz="1900">
              <a:latin typeface="Times New Roman"/>
              <a:cs typeface="Times New Roman"/>
            </a:endParaRPr>
          </a:p>
          <a:p>
            <a:pPr marL="309880">
              <a:lnSpc>
                <a:spcPct val="100000"/>
              </a:lnSpc>
            </a:pPr>
            <a:r>
              <a:rPr sz="1900" spc="-5" dirty="0">
                <a:latin typeface="Schoolbook Uralic"/>
                <a:cs typeface="Schoolbook Uralic"/>
              </a:rPr>
              <a:t>with respect to the reference</a:t>
            </a:r>
            <a:r>
              <a:rPr sz="1900" spc="5" dirty="0">
                <a:latin typeface="Schoolbook Uralic"/>
                <a:cs typeface="Schoolbook Uralic"/>
              </a:rPr>
              <a:t> </a:t>
            </a:r>
            <a:r>
              <a:rPr sz="1900" spc="-5" dirty="0">
                <a:latin typeface="Schoolbook Uralic"/>
                <a:cs typeface="Schoolbook Uralic"/>
              </a:rPr>
              <a:t>point</a:t>
            </a:r>
            <a:endParaRPr sz="1900">
              <a:latin typeface="Schoolbook Uralic"/>
              <a:cs typeface="Schoolbook Uralic"/>
            </a:endParaRPr>
          </a:p>
          <a:p>
            <a:pPr marL="309880" marR="17780" indent="-271780">
              <a:lnSpc>
                <a:spcPct val="100000"/>
              </a:lnSpc>
              <a:spcBef>
                <a:spcPts val="590"/>
              </a:spcBef>
              <a:buClr>
                <a:srgbClr val="FD8536"/>
              </a:buClr>
              <a:buSzPct val="68421"/>
              <a:buAutoNum type="arabicPeriod" startAt="7"/>
              <a:tabLst>
                <a:tab pos="309245" algn="l"/>
                <a:tab pos="309880" algn="l"/>
              </a:tabLst>
            </a:pPr>
            <a:r>
              <a:rPr sz="1900" spc="-5" dirty="0">
                <a:latin typeface="Schoolbook Uralic"/>
                <a:cs typeface="Schoolbook Uralic"/>
              </a:rPr>
              <a:t>Ensure simultaneous triggering </a:t>
            </a:r>
            <a:r>
              <a:rPr sz="1900" dirty="0">
                <a:latin typeface="Schoolbook Uralic"/>
                <a:cs typeface="Schoolbook Uralic"/>
              </a:rPr>
              <a:t>of </a:t>
            </a:r>
            <a:r>
              <a:rPr sz="1900" spc="-5" dirty="0">
                <a:latin typeface="Schoolbook Uralic"/>
                <a:cs typeface="Schoolbook Uralic"/>
              </a:rPr>
              <a:t>SCRs connected in series </a:t>
            </a:r>
            <a:r>
              <a:rPr sz="1900" spc="-10" dirty="0">
                <a:latin typeface="Schoolbook Uralic"/>
                <a:cs typeface="Schoolbook Uralic"/>
              </a:rPr>
              <a:t>or  </a:t>
            </a:r>
            <a:r>
              <a:rPr sz="1900" dirty="0">
                <a:latin typeface="Schoolbook Uralic"/>
                <a:cs typeface="Schoolbook Uralic"/>
              </a:rPr>
              <a:t>in</a:t>
            </a:r>
            <a:r>
              <a:rPr sz="1900" spc="-10" dirty="0">
                <a:latin typeface="Schoolbook Uralic"/>
                <a:cs typeface="Schoolbook Uralic"/>
              </a:rPr>
              <a:t> </a:t>
            </a:r>
            <a:r>
              <a:rPr sz="1900" spc="-5" dirty="0">
                <a:latin typeface="Schoolbook Uralic"/>
                <a:cs typeface="Schoolbook Uralic"/>
              </a:rPr>
              <a:t>parallel.</a:t>
            </a:r>
            <a:endParaRPr sz="1900">
              <a:latin typeface="Schoolbook Uralic"/>
              <a:cs typeface="Schoolbook Ural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159" y="3192779"/>
            <a:ext cx="8237220" cy="0"/>
          </a:xfrm>
          <a:custGeom>
            <a:avLst/>
            <a:gdLst/>
            <a:ahLst/>
            <a:cxnLst/>
            <a:rect l="l" t="t" r="r" b="b"/>
            <a:pathLst>
              <a:path w="8237220">
                <a:moveTo>
                  <a:pt x="0" y="0"/>
                </a:moveTo>
                <a:lnTo>
                  <a:pt x="823722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8790" y="2548890"/>
            <a:ext cx="82550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375" dirty="0">
                <a:solidFill>
                  <a:srgbClr val="0000CC"/>
                </a:solidFill>
                <a:latin typeface="Times New Roman"/>
                <a:cs typeface="Times New Roman"/>
              </a:rPr>
              <a:t>SCR </a:t>
            </a:r>
            <a:r>
              <a:rPr sz="4400" b="1" spc="380" dirty="0">
                <a:solidFill>
                  <a:srgbClr val="0000CC"/>
                </a:solidFill>
                <a:latin typeface="Times New Roman"/>
                <a:cs typeface="Times New Roman"/>
              </a:rPr>
              <a:t>Turnoff</a:t>
            </a:r>
            <a:r>
              <a:rPr sz="4400" b="1" spc="-9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4400" b="1" spc="430" dirty="0">
                <a:solidFill>
                  <a:srgbClr val="0000CC"/>
                </a:solidFill>
                <a:latin typeface="Times New Roman"/>
                <a:cs typeface="Times New Roman"/>
              </a:rPr>
              <a:t>(Commutation)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1490" y="3166110"/>
            <a:ext cx="8237220" cy="0"/>
          </a:xfrm>
          <a:custGeom>
            <a:avLst/>
            <a:gdLst/>
            <a:ahLst/>
            <a:cxnLst/>
            <a:rect l="l" t="t" r="r" b="b"/>
            <a:pathLst>
              <a:path w="8237220">
                <a:moveTo>
                  <a:pt x="0" y="0"/>
                </a:moveTo>
                <a:lnTo>
                  <a:pt x="8237220" y="0"/>
                </a:lnTo>
              </a:path>
            </a:pathLst>
          </a:custGeom>
          <a:ln w="30480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62020" y="3863340"/>
            <a:ext cx="2349500" cy="0"/>
          </a:xfrm>
          <a:custGeom>
            <a:avLst/>
            <a:gdLst/>
            <a:ahLst/>
            <a:cxnLst/>
            <a:rect l="l" t="t" r="r" b="b"/>
            <a:pathLst>
              <a:path w="2349500">
                <a:moveTo>
                  <a:pt x="0" y="0"/>
                </a:moveTo>
                <a:lnTo>
                  <a:pt x="234950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22650" y="3219450"/>
            <a:ext cx="23723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409" dirty="0">
                <a:solidFill>
                  <a:srgbClr val="0000CC"/>
                </a:solidFill>
                <a:latin typeface="Times New Roman"/>
                <a:cs typeface="Times New Roman"/>
              </a:rPr>
              <a:t>Circuits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35350" y="3836670"/>
            <a:ext cx="2349500" cy="0"/>
          </a:xfrm>
          <a:custGeom>
            <a:avLst/>
            <a:gdLst/>
            <a:ahLst/>
            <a:cxnLst/>
            <a:rect l="l" t="t" r="r" b="b"/>
            <a:pathLst>
              <a:path w="2349500">
                <a:moveTo>
                  <a:pt x="0" y="0"/>
                </a:moveTo>
                <a:lnTo>
                  <a:pt x="2349500" y="0"/>
                </a:lnTo>
              </a:path>
            </a:pathLst>
          </a:custGeom>
          <a:ln w="30480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25</a:t>
            </a:fld>
            <a:endParaRPr spc="1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9269" y="986790"/>
            <a:ext cx="6330315" cy="149606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0"/>
              </a:spcBef>
            </a:pPr>
            <a:r>
              <a:rPr sz="3750" spc="315" baseline="15555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r>
              <a:rPr sz="3600" spc="210" dirty="0">
                <a:solidFill>
                  <a:srgbClr val="000000"/>
                </a:solidFill>
              </a:rPr>
              <a:t>What </a:t>
            </a:r>
            <a:r>
              <a:rPr sz="3600" spc="190" dirty="0">
                <a:solidFill>
                  <a:srgbClr val="000000"/>
                </a:solidFill>
              </a:rPr>
              <a:t>is</a:t>
            </a:r>
            <a:r>
              <a:rPr sz="3600" spc="-35" dirty="0">
                <a:solidFill>
                  <a:srgbClr val="000000"/>
                </a:solidFill>
              </a:rPr>
              <a:t> </a:t>
            </a:r>
            <a:r>
              <a:rPr sz="3600" spc="254" dirty="0">
                <a:solidFill>
                  <a:srgbClr val="000000"/>
                </a:solidFill>
              </a:rPr>
              <a:t>Commutation?</a:t>
            </a:r>
            <a:endParaRPr sz="3600">
              <a:latin typeface="UnDotum"/>
              <a:cs typeface="UnDotum"/>
            </a:endParaRPr>
          </a:p>
          <a:p>
            <a:pPr marL="309880" marR="30480">
              <a:lnSpc>
                <a:spcPct val="100000"/>
              </a:lnSpc>
              <a:spcBef>
                <a:spcPts val="600"/>
              </a:spcBef>
            </a:pPr>
            <a:r>
              <a:rPr sz="2400" spc="175" dirty="0">
                <a:solidFill>
                  <a:srgbClr val="000000"/>
                </a:solidFill>
              </a:rPr>
              <a:t>The </a:t>
            </a:r>
            <a:r>
              <a:rPr sz="2400" spc="130" dirty="0">
                <a:solidFill>
                  <a:srgbClr val="000000"/>
                </a:solidFill>
              </a:rPr>
              <a:t>process </a:t>
            </a:r>
            <a:r>
              <a:rPr sz="2400" dirty="0">
                <a:solidFill>
                  <a:srgbClr val="000000"/>
                </a:solidFill>
              </a:rPr>
              <a:t>of </a:t>
            </a:r>
            <a:r>
              <a:rPr sz="2400" spc="210" dirty="0">
                <a:solidFill>
                  <a:srgbClr val="000000"/>
                </a:solidFill>
              </a:rPr>
              <a:t>turning </a:t>
            </a:r>
            <a:r>
              <a:rPr sz="2400" dirty="0">
                <a:solidFill>
                  <a:srgbClr val="000000"/>
                </a:solidFill>
              </a:rPr>
              <a:t>off </a:t>
            </a:r>
            <a:r>
              <a:rPr sz="2400" spc="260" dirty="0">
                <a:solidFill>
                  <a:srgbClr val="000000"/>
                </a:solidFill>
              </a:rPr>
              <a:t>an </a:t>
            </a:r>
            <a:r>
              <a:rPr sz="2400" spc="140" dirty="0">
                <a:solidFill>
                  <a:srgbClr val="000000"/>
                </a:solidFill>
              </a:rPr>
              <a:t>SCR</a:t>
            </a:r>
            <a:r>
              <a:rPr sz="2400" spc="-395" dirty="0">
                <a:solidFill>
                  <a:srgbClr val="000000"/>
                </a:solidFill>
              </a:rPr>
              <a:t> </a:t>
            </a:r>
            <a:r>
              <a:rPr sz="2400" spc="125" dirty="0">
                <a:solidFill>
                  <a:srgbClr val="000000"/>
                </a:solidFill>
              </a:rPr>
              <a:t>is </a:t>
            </a:r>
            <a:r>
              <a:rPr sz="2400" spc="120" dirty="0">
                <a:solidFill>
                  <a:srgbClr val="000000"/>
                </a:solidFill>
              </a:rPr>
              <a:t>called  </a:t>
            </a:r>
            <a:r>
              <a:rPr sz="2400" spc="165" dirty="0">
                <a:solidFill>
                  <a:srgbClr val="000000"/>
                </a:solidFill>
              </a:rPr>
              <a:t>commutation.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26</a:t>
            </a:fld>
            <a:endParaRPr spc="100" dirty="0"/>
          </a:p>
        </p:txBody>
      </p:sp>
      <p:sp>
        <p:nvSpPr>
          <p:cNvPr id="3" name="object 3"/>
          <p:cNvSpPr txBox="1"/>
          <p:nvPr/>
        </p:nvSpPr>
        <p:spPr>
          <a:xfrm>
            <a:off x="496569" y="2872740"/>
            <a:ext cx="5253990" cy="27774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22580">
              <a:lnSpc>
                <a:spcPct val="100000"/>
              </a:lnSpc>
              <a:spcBef>
                <a:spcPts val="900"/>
              </a:spcBef>
            </a:pPr>
            <a:r>
              <a:rPr sz="2400" spc="220" dirty="0">
                <a:latin typeface="Times New Roman"/>
                <a:cs typeface="Times New Roman"/>
              </a:rPr>
              <a:t>It </a:t>
            </a:r>
            <a:r>
              <a:rPr sz="2400" spc="130" dirty="0">
                <a:latin typeface="Times New Roman"/>
                <a:cs typeface="Times New Roman"/>
              </a:rPr>
              <a:t>is </a:t>
            </a:r>
            <a:r>
              <a:rPr sz="2400" spc="140" dirty="0">
                <a:latin typeface="Times New Roman"/>
                <a:cs typeface="Times New Roman"/>
              </a:rPr>
              <a:t>achieved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by</a:t>
            </a:r>
            <a:endParaRPr sz="2400">
              <a:latin typeface="Times New Roman"/>
              <a:cs typeface="Times New Roman"/>
            </a:endParaRPr>
          </a:p>
          <a:p>
            <a:pPr marL="322580" indent="-271780">
              <a:lnSpc>
                <a:spcPct val="100000"/>
              </a:lnSpc>
              <a:spcBef>
                <a:spcPts val="600"/>
              </a:spcBef>
              <a:buClr>
                <a:srgbClr val="FD8536"/>
              </a:buClr>
              <a:buSzPct val="69444"/>
              <a:buAutoNum type="arabicPeriod"/>
              <a:tabLst>
                <a:tab pos="321945" algn="l"/>
                <a:tab pos="322580" algn="l"/>
              </a:tabLst>
            </a:pPr>
            <a:r>
              <a:rPr sz="1800" spc="105" dirty="0">
                <a:latin typeface="Times New Roman"/>
                <a:cs typeface="Times New Roman"/>
              </a:rPr>
              <a:t>Reducing </a:t>
            </a:r>
            <a:r>
              <a:rPr sz="1800" spc="125" dirty="0">
                <a:latin typeface="Times New Roman"/>
                <a:cs typeface="Times New Roman"/>
              </a:rPr>
              <a:t>anode </a:t>
            </a:r>
            <a:r>
              <a:rPr sz="1800" spc="155" dirty="0">
                <a:latin typeface="Times New Roman"/>
                <a:cs typeface="Times New Roman"/>
              </a:rPr>
              <a:t>current </a:t>
            </a:r>
            <a:r>
              <a:rPr sz="1800" spc="65" dirty="0">
                <a:latin typeface="Times New Roman"/>
                <a:cs typeface="Times New Roman"/>
              </a:rPr>
              <a:t>below </a:t>
            </a:r>
            <a:r>
              <a:rPr sz="1800" spc="100" dirty="0">
                <a:latin typeface="Times New Roman"/>
                <a:cs typeface="Times New Roman"/>
              </a:rPr>
              <a:t>holding</a:t>
            </a:r>
            <a:r>
              <a:rPr sz="1800" spc="-215" dirty="0">
                <a:latin typeface="Times New Roman"/>
                <a:cs typeface="Times New Roman"/>
              </a:rPr>
              <a:t> </a:t>
            </a:r>
            <a:r>
              <a:rPr sz="1800" spc="150" dirty="0">
                <a:latin typeface="Times New Roman"/>
                <a:cs typeface="Times New Roman"/>
              </a:rPr>
              <a:t>current</a:t>
            </a:r>
            <a:endParaRPr sz="1800">
              <a:latin typeface="Times New Roman"/>
              <a:cs typeface="Times New Roman"/>
            </a:endParaRPr>
          </a:p>
          <a:p>
            <a:pPr marL="322580" indent="-271780">
              <a:lnSpc>
                <a:spcPct val="100000"/>
              </a:lnSpc>
              <a:spcBef>
                <a:spcPts val="600"/>
              </a:spcBef>
              <a:buClr>
                <a:srgbClr val="FD8536"/>
              </a:buClr>
              <a:buSzPct val="69444"/>
              <a:buAutoNum type="arabicPeriod"/>
              <a:tabLst>
                <a:tab pos="321945" algn="l"/>
                <a:tab pos="322580" algn="l"/>
              </a:tabLst>
            </a:pPr>
            <a:r>
              <a:rPr sz="1800" spc="135" dirty="0">
                <a:latin typeface="Times New Roman"/>
                <a:cs typeface="Times New Roman"/>
              </a:rPr>
              <a:t>Make </a:t>
            </a:r>
            <a:r>
              <a:rPr sz="1800" spc="120" dirty="0">
                <a:latin typeface="Times New Roman"/>
                <a:cs typeface="Times New Roman"/>
              </a:rPr>
              <a:t>anode negative </a:t>
            </a:r>
            <a:r>
              <a:rPr sz="1800" spc="135" dirty="0">
                <a:latin typeface="Times New Roman"/>
                <a:cs typeface="Times New Roman"/>
              </a:rPr>
              <a:t>with</a:t>
            </a:r>
            <a:r>
              <a:rPr sz="1800" spc="-30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respect </a:t>
            </a:r>
            <a:r>
              <a:rPr sz="1800" spc="95" dirty="0">
                <a:latin typeface="Times New Roman"/>
                <a:cs typeface="Times New Roman"/>
              </a:rPr>
              <a:t>to </a:t>
            </a:r>
            <a:r>
              <a:rPr sz="1800" spc="114" dirty="0">
                <a:latin typeface="Times New Roman"/>
                <a:cs typeface="Times New Roman"/>
              </a:rPr>
              <a:t>cathode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664"/>
              </a:spcBef>
            </a:pPr>
            <a:r>
              <a:rPr sz="2475" spc="-232" baseline="15151" dirty="0">
                <a:solidFill>
                  <a:srgbClr val="FD8536"/>
                </a:solidFill>
                <a:latin typeface="UnDotum"/>
                <a:cs typeface="UnDotum"/>
              </a:rPr>
              <a:t> </a:t>
            </a:r>
            <a:r>
              <a:rPr sz="2400" spc="135" dirty="0">
                <a:latin typeface="Times New Roman"/>
                <a:cs typeface="Times New Roman"/>
              </a:rPr>
              <a:t>Types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170" dirty="0">
                <a:latin typeface="Times New Roman"/>
                <a:cs typeface="Times New Roman"/>
              </a:rPr>
              <a:t>commutation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165" dirty="0">
                <a:latin typeface="Times New Roman"/>
                <a:cs typeface="Times New Roman"/>
              </a:rPr>
              <a:t>are:</a:t>
            </a:r>
            <a:endParaRPr sz="2400">
              <a:latin typeface="Times New Roman"/>
              <a:cs typeface="Times New Roman"/>
            </a:endParaRPr>
          </a:p>
          <a:p>
            <a:pPr marL="322580" indent="-271780">
              <a:lnSpc>
                <a:spcPct val="100000"/>
              </a:lnSpc>
              <a:spcBef>
                <a:spcPts val="590"/>
              </a:spcBef>
              <a:buClr>
                <a:srgbClr val="FD8536"/>
              </a:buClr>
              <a:buSzPct val="69444"/>
              <a:buAutoNum type="arabicPeriod"/>
              <a:tabLst>
                <a:tab pos="321945" algn="l"/>
                <a:tab pos="322580" algn="l"/>
              </a:tabLst>
            </a:pPr>
            <a:r>
              <a:rPr sz="1800" spc="170" dirty="0">
                <a:latin typeface="Times New Roman"/>
                <a:cs typeface="Times New Roman"/>
              </a:rPr>
              <a:t>Natural </a:t>
            </a:r>
            <a:r>
              <a:rPr sz="1800" spc="95" dirty="0">
                <a:latin typeface="Times New Roman"/>
                <a:cs typeface="Times New Roman"/>
              </a:rPr>
              <a:t>or </a:t>
            </a:r>
            <a:r>
              <a:rPr sz="1800" spc="100" dirty="0">
                <a:latin typeface="Times New Roman"/>
                <a:cs typeface="Times New Roman"/>
              </a:rPr>
              <a:t>line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125" dirty="0">
                <a:latin typeface="Times New Roman"/>
                <a:cs typeface="Times New Roman"/>
              </a:rPr>
              <a:t>commutation</a:t>
            </a:r>
            <a:endParaRPr sz="1800">
              <a:latin typeface="Times New Roman"/>
              <a:cs typeface="Times New Roman"/>
            </a:endParaRPr>
          </a:p>
          <a:p>
            <a:pPr marL="322580" indent="-271780">
              <a:lnSpc>
                <a:spcPct val="100000"/>
              </a:lnSpc>
              <a:spcBef>
                <a:spcPts val="600"/>
              </a:spcBef>
              <a:buClr>
                <a:srgbClr val="FD8536"/>
              </a:buClr>
              <a:buSzPct val="69444"/>
              <a:buAutoNum type="arabicPeriod"/>
              <a:tabLst>
                <a:tab pos="321945" algn="l"/>
                <a:tab pos="322580" algn="l"/>
              </a:tabLst>
            </a:pPr>
            <a:r>
              <a:rPr sz="1800" spc="100" dirty="0">
                <a:latin typeface="Times New Roman"/>
                <a:cs typeface="Times New Roman"/>
              </a:rPr>
              <a:t>Forced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125" dirty="0">
                <a:latin typeface="Times New Roman"/>
                <a:cs typeface="Times New Roman"/>
              </a:rPr>
              <a:t>commutation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443229"/>
            <a:ext cx="66719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235" dirty="0"/>
              <a:t>SCR </a:t>
            </a:r>
            <a:r>
              <a:rPr sz="4000" spc="320" dirty="0"/>
              <a:t>TURNOFF</a:t>
            </a:r>
            <a:r>
              <a:rPr sz="4000" spc="-100" dirty="0"/>
              <a:t> </a:t>
            </a:r>
            <a:r>
              <a:rPr sz="4000" spc="285" dirty="0"/>
              <a:t>METHODS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4669" y="1558290"/>
            <a:ext cx="7124700" cy="3681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FD8536"/>
              </a:buClr>
              <a:buSzPct val="70000"/>
              <a:buAutoNum type="arabicPeriod"/>
              <a:tabLst>
                <a:tab pos="469265" algn="l"/>
                <a:tab pos="469900" algn="l"/>
              </a:tabLst>
            </a:pPr>
            <a:r>
              <a:rPr sz="2000" spc="130" dirty="0">
                <a:latin typeface="Times New Roman"/>
                <a:cs typeface="Times New Roman"/>
              </a:rPr>
              <a:t>Diverting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180" dirty="0">
                <a:latin typeface="Times New Roman"/>
                <a:cs typeface="Times New Roman"/>
              </a:rPr>
              <a:t>the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140" dirty="0">
                <a:latin typeface="Times New Roman"/>
                <a:cs typeface="Times New Roman"/>
              </a:rPr>
              <a:t>anode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170" dirty="0">
                <a:latin typeface="Times New Roman"/>
                <a:cs typeface="Times New Roman"/>
              </a:rPr>
              <a:t>current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to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220" dirty="0">
                <a:latin typeface="Times New Roman"/>
                <a:cs typeface="Times New Roman"/>
              </a:rPr>
              <a:t>an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180" dirty="0">
                <a:latin typeface="Times New Roman"/>
                <a:cs typeface="Times New Roman"/>
              </a:rPr>
              <a:t>alternate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95" dirty="0">
                <a:latin typeface="Times New Roman"/>
                <a:cs typeface="Times New Roman"/>
              </a:rPr>
              <a:t>path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D8536"/>
              </a:buClr>
              <a:buFont typeface="Times New Roman"/>
              <a:buAutoNum type="arabicPeriod"/>
            </a:pPr>
            <a:endParaRPr sz="31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lr>
                <a:srgbClr val="FD8536"/>
              </a:buClr>
              <a:buSzPct val="70000"/>
              <a:buAutoNum type="arabicPeriod"/>
              <a:tabLst>
                <a:tab pos="469265" algn="l"/>
                <a:tab pos="469900" algn="l"/>
              </a:tabLst>
            </a:pPr>
            <a:r>
              <a:rPr sz="2000" spc="145" dirty="0">
                <a:latin typeface="Times New Roman"/>
                <a:cs typeface="Times New Roman"/>
              </a:rPr>
              <a:t>Shorting </a:t>
            </a:r>
            <a:r>
              <a:rPr sz="2000" spc="180" dirty="0">
                <a:latin typeface="Times New Roman"/>
                <a:cs typeface="Times New Roman"/>
              </a:rPr>
              <a:t>the</a:t>
            </a:r>
            <a:r>
              <a:rPr sz="2000" spc="-315" dirty="0">
                <a:latin typeface="Times New Roman"/>
                <a:cs typeface="Times New Roman"/>
              </a:rPr>
              <a:t> </a:t>
            </a:r>
            <a:r>
              <a:rPr sz="2000" spc="120" dirty="0">
                <a:latin typeface="Times New Roman"/>
                <a:cs typeface="Times New Roman"/>
              </a:rPr>
              <a:t>SCR </a:t>
            </a:r>
            <a:r>
              <a:rPr sz="2000" spc="110" dirty="0">
                <a:latin typeface="Times New Roman"/>
                <a:cs typeface="Times New Roman"/>
              </a:rPr>
              <a:t>from </a:t>
            </a:r>
            <a:r>
              <a:rPr sz="2000" spc="140" dirty="0">
                <a:latin typeface="Times New Roman"/>
                <a:cs typeface="Times New Roman"/>
              </a:rPr>
              <a:t>anode </a:t>
            </a:r>
            <a:r>
              <a:rPr sz="2000" spc="105" dirty="0">
                <a:latin typeface="Times New Roman"/>
                <a:cs typeface="Times New Roman"/>
              </a:rPr>
              <a:t>to </a:t>
            </a:r>
            <a:r>
              <a:rPr sz="2000" spc="130" dirty="0">
                <a:latin typeface="Times New Roman"/>
                <a:cs typeface="Times New Roman"/>
              </a:rPr>
              <a:t>cathode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6"/>
              </a:buClr>
              <a:buFont typeface="Times New Roman"/>
              <a:buAutoNum type="arabicPeriod"/>
            </a:pPr>
            <a:endParaRPr sz="3100">
              <a:latin typeface="Times New Roman"/>
              <a:cs typeface="Times New Roman"/>
            </a:endParaRPr>
          </a:p>
          <a:p>
            <a:pPr marL="469265" marR="689610" indent="-457200" algn="r">
              <a:lnSpc>
                <a:spcPct val="100000"/>
              </a:lnSpc>
              <a:buClr>
                <a:srgbClr val="FD8536"/>
              </a:buClr>
              <a:buSzPct val="70000"/>
              <a:buAutoNum type="arabicPeriod"/>
              <a:tabLst>
                <a:tab pos="469265" algn="l"/>
                <a:tab pos="469900" algn="l"/>
              </a:tabLst>
            </a:pPr>
            <a:r>
              <a:rPr sz="2000" spc="100" dirty="0">
                <a:latin typeface="Times New Roman"/>
                <a:cs typeface="Times New Roman"/>
              </a:rPr>
              <a:t>Applying </a:t>
            </a:r>
            <a:r>
              <a:rPr sz="2000" spc="220" dirty="0">
                <a:latin typeface="Times New Roman"/>
                <a:cs typeface="Times New Roman"/>
              </a:rPr>
              <a:t>a </a:t>
            </a:r>
            <a:r>
              <a:rPr sz="2000" spc="140" dirty="0">
                <a:latin typeface="Times New Roman"/>
                <a:cs typeface="Times New Roman"/>
              </a:rPr>
              <a:t>reverse </a:t>
            </a:r>
            <a:r>
              <a:rPr sz="2000" spc="110" dirty="0">
                <a:latin typeface="Times New Roman"/>
                <a:cs typeface="Times New Roman"/>
              </a:rPr>
              <a:t>voltage </a:t>
            </a:r>
            <a:r>
              <a:rPr sz="2000" spc="60" dirty="0">
                <a:latin typeface="Times New Roman"/>
                <a:cs typeface="Times New Roman"/>
              </a:rPr>
              <a:t>(by </a:t>
            </a:r>
            <a:r>
              <a:rPr sz="2000" spc="165" dirty="0">
                <a:latin typeface="Times New Roman"/>
                <a:cs typeface="Times New Roman"/>
              </a:rPr>
              <a:t>making</a:t>
            </a:r>
            <a:r>
              <a:rPr sz="2000" spc="-330" dirty="0">
                <a:latin typeface="Times New Roman"/>
                <a:cs typeface="Times New Roman"/>
              </a:rPr>
              <a:t> </a:t>
            </a:r>
            <a:r>
              <a:rPr sz="2000" spc="180" dirty="0">
                <a:latin typeface="Times New Roman"/>
                <a:cs typeface="Times New Roman"/>
              </a:rPr>
              <a:t>the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130" dirty="0">
                <a:latin typeface="Times New Roman"/>
                <a:cs typeface="Times New Roman"/>
              </a:rPr>
              <a:t>cathode 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positive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155" dirty="0">
                <a:latin typeface="Times New Roman"/>
                <a:cs typeface="Times New Roman"/>
              </a:rPr>
              <a:t>with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35" dirty="0">
                <a:latin typeface="Times New Roman"/>
                <a:cs typeface="Times New Roman"/>
              </a:rPr>
              <a:t>respect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to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85" dirty="0">
                <a:latin typeface="Times New Roman"/>
                <a:cs typeface="Times New Roman"/>
              </a:rPr>
              <a:t>the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114" dirty="0">
                <a:latin typeface="Times New Roman"/>
                <a:cs typeface="Times New Roman"/>
              </a:rPr>
              <a:t>anode)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120" dirty="0">
                <a:latin typeface="Times New Roman"/>
                <a:cs typeface="Times New Roman"/>
              </a:rPr>
              <a:t>across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180" dirty="0">
                <a:latin typeface="Times New Roman"/>
                <a:cs typeface="Times New Roman"/>
              </a:rPr>
              <a:t>the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20" dirty="0">
                <a:latin typeface="Times New Roman"/>
                <a:cs typeface="Times New Roman"/>
              </a:rPr>
              <a:t>SCR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6"/>
              </a:buClr>
              <a:buFont typeface="Times New Roman"/>
              <a:buAutoNum type="arabicPeriod"/>
            </a:pPr>
            <a:endParaRPr sz="3100">
              <a:latin typeface="Times New Roman"/>
              <a:cs typeface="Times New Roman"/>
            </a:endParaRPr>
          </a:p>
          <a:p>
            <a:pPr marL="456565" marR="694055" indent="-456565" algn="r">
              <a:lnSpc>
                <a:spcPct val="100000"/>
              </a:lnSpc>
              <a:buClr>
                <a:srgbClr val="FD8536"/>
              </a:buClr>
              <a:buSzPct val="70000"/>
              <a:buAutoNum type="arabicPeriod"/>
              <a:tabLst>
                <a:tab pos="456565" algn="l"/>
                <a:tab pos="469900" algn="l"/>
              </a:tabLst>
            </a:pPr>
            <a:r>
              <a:rPr sz="2000" spc="110" dirty="0">
                <a:latin typeface="Times New Roman"/>
                <a:cs typeface="Times New Roman"/>
              </a:rPr>
              <a:t>Forcing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85" dirty="0">
                <a:latin typeface="Times New Roman"/>
                <a:cs typeface="Times New Roman"/>
              </a:rPr>
              <a:t>the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40" dirty="0">
                <a:latin typeface="Times New Roman"/>
                <a:cs typeface="Times New Roman"/>
              </a:rPr>
              <a:t>anode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70" dirty="0">
                <a:latin typeface="Times New Roman"/>
                <a:cs typeface="Times New Roman"/>
              </a:rPr>
              <a:t>current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to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zero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for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220" dirty="0">
                <a:latin typeface="Times New Roman"/>
                <a:cs typeface="Times New Roman"/>
              </a:rPr>
              <a:t>a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brief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114" dirty="0">
                <a:latin typeface="Times New Roman"/>
                <a:cs typeface="Times New Roman"/>
              </a:rPr>
              <a:t>period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6"/>
              </a:buClr>
              <a:buFont typeface="Times New Roman"/>
              <a:buAutoNum type="arabicPeriod"/>
            </a:pPr>
            <a:endParaRPr sz="31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lr>
                <a:srgbClr val="FD8536"/>
              </a:buClr>
              <a:buSzPct val="70000"/>
              <a:buAutoNum type="arabicPeriod"/>
              <a:tabLst>
                <a:tab pos="469265" algn="l"/>
                <a:tab pos="469900" algn="l"/>
              </a:tabLst>
            </a:pPr>
            <a:r>
              <a:rPr sz="2000" spc="135" dirty="0">
                <a:latin typeface="Times New Roman"/>
                <a:cs typeface="Times New Roman"/>
              </a:rPr>
              <a:t>Opening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85" dirty="0">
                <a:latin typeface="Times New Roman"/>
                <a:cs typeface="Times New Roman"/>
              </a:rPr>
              <a:t>the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55" dirty="0">
                <a:latin typeface="Times New Roman"/>
                <a:cs typeface="Times New Roman"/>
              </a:rPr>
              <a:t>external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200" dirty="0">
                <a:latin typeface="Times New Roman"/>
                <a:cs typeface="Times New Roman"/>
              </a:rPr>
              <a:t>path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Times New Roman"/>
                <a:cs typeface="Times New Roman"/>
              </a:rPr>
              <a:t>from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40" dirty="0">
                <a:latin typeface="Times New Roman"/>
                <a:cs typeface="Times New Roman"/>
              </a:rPr>
              <a:t>its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40" dirty="0">
                <a:latin typeface="Times New Roman"/>
                <a:cs typeface="Times New Roman"/>
              </a:rPr>
              <a:t>anode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30" dirty="0">
                <a:latin typeface="Times New Roman"/>
                <a:cs typeface="Times New Roman"/>
              </a:rPr>
              <a:t>supply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Times New Roman"/>
                <a:cs typeface="Times New Roman"/>
              </a:rPr>
              <a:t>voltage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5671820"/>
            <a:ext cx="57346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400" spc="55" dirty="0">
                <a:solidFill>
                  <a:srgbClr val="FD8536"/>
                </a:solidFill>
                <a:latin typeface="Times New Roman"/>
                <a:cs typeface="Times New Roman"/>
              </a:rPr>
              <a:t>6.	</a:t>
            </a:r>
            <a:r>
              <a:rPr sz="2000" spc="140" dirty="0">
                <a:latin typeface="Times New Roman"/>
                <a:cs typeface="Times New Roman"/>
              </a:rPr>
              <a:t>Momentarily </a:t>
            </a:r>
            <a:r>
              <a:rPr sz="2000" spc="130" dirty="0">
                <a:latin typeface="Times New Roman"/>
                <a:cs typeface="Times New Roman"/>
              </a:rPr>
              <a:t>reducing supply </a:t>
            </a:r>
            <a:r>
              <a:rPr sz="2000" spc="110" dirty="0">
                <a:latin typeface="Times New Roman"/>
                <a:cs typeface="Times New Roman"/>
              </a:rPr>
              <a:t>voltage </a:t>
            </a:r>
            <a:r>
              <a:rPr sz="2000" spc="105" dirty="0">
                <a:latin typeface="Times New Roman"/>
                <a:cs typeface="Times New Roman"/>
              </a:rPr>
              <a:t>to</a:t>
            </a:r>
            <a:r>
              <a:rPr sz="2000" spc="-250" dirty="0">
                <a:latin typeface="Times New Roman"/>
                <a:cs typeface="Times New Roman"/>
              </a:rPr>
              <a:t> </a:t>
            </a:r>
            <a:r>
              <a:rPr sz="2000" spc="95" dirty="0">
                <a:latin typeface="Times New Roman"/>
                <a:cs typeface="Times New Roman"/>
              </a:rPr>
              <a:t>zero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19769" y="5875020"/>
            <a:ext cx="23050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05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14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98039" y="3268979"/>
            <a:ext cx="5228590" cy="0"/>
          </a:xfrm>
          <a:custGeom>
            <a:avLst/>
            <a:gdLst/>
            <a:ahLst/>
            <a:cxnLst/>
            <a:rect l="l" t="t" r="r" b="b"/>
            <a:pathLst>
              <a:path w="5228590">
                <a:moveTo>
                  <a:pt x="0" y="0"/>
                </a:moveTo>
                <a:lnTo>
                  <a:pt x="522859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8670" y="2625090"/>
            <a:ext cx="52476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420" dirty="0">
                <a:solidFill>
                  <a:srgbClr val="0000CC"/>
                </a:solidFill>
                <a:latin typeface="Times New Roman"/>
                <a:cs typeface="Times New Roman"/>
              </a:rPr>
              <a:t>Other </a:t>
            </a:r>
            <a:r>
              <a:rPr sz="4400" b="1" spc="495" dirty="0">
                <a:solidFill>
                  <a:srgbClr val="0000CC"/>
                </a:solidFill>
                <a:latin typeface="Times New Roman"/>
                <a:cs typeface="Times New Roman"/>
              </a:rPr>
              <a:t>members</a:t>
            </a:r>
            <a:r>
              <a:rPr sz="4400" b="1" spc="-17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4400" b="1" spc="355" dirty="0">
                <a:solidFill>
                  <a:srgbClr val="0000CC"/>
                </a:solidFill>
                <a:latin typeface="Times New Roman"/>
                <a:cs typeface="Times New Roman"/>
              </a:rPr>
              <a:t>of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1370" y="3242310"/>
            <a:ext cx="5228590" cy="0"/>
          </a:xfrm>
          <a:custGeom>
            <a:avLst/>
            <a:gdLst/>
            <a:ahLst/>
            <a:cxnLst/>
            <a:rect l="l" t="t" r="r" b="b"/>
            <a:pathLst>
              <a:path w="5228590">
                <a:moveTo>
                  <a:pt x="0" y="0"/>
                </a:moveTo>
                <a:lnTo>
                  <a:pt x="5228590" y="0"/>
                </a:lnTo>
              </a:path>
            </a:pathLst>
          </a:custGeom>
          <a:ln w="30480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31389" y="3939540"/>
            <a:ext cx="4961890" cy="0"/>
          </a:xfrm>
          <a:custGeom>
            <a:avLst/>
            <a:gdLst/>
            <a:ahLst/>
            <a:cxnLst/>
            <a:rect l="l" t="t" r="r" b="b"/>
            <a:pathLst>
              <a:path w="4961890">
                <a:moveTo>
                  <a:pt x="0" y="0"/>
                </a:moveTo>
                <a:lnTo>
                  <a:pt x="496189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192020" y="3295650"/>
            <a:ext cx="49822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409" dirty="0">
                <a:solidFill>
                  <a:srgbClr val="0000CC"/>
                </a:solidFill>
                <a:latin typeface="Times New Roman"/>
                <a:cs typeface="Times New Roman"/>
              </a:rPr>
              <a:t>Thyristor</a:t>
            </a:r>
            <a:r>
              <a:rPr sz="4400" b="1" spc="8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4400" b="1" spc="455" dirty="0">
                <a:solidFill>
                  <a:srgbClr val="0000CC"/>
                </a:solidFill>
                <a:latin typeface="Times New Roman"/>
                <a:cs typeface="Times New Roman"/>
              </a:rPr>
              <a:t>Family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04720" y="3912870"/>
            <a:ext cx="4961890" cy="0"/>
          </a:xfrm>
          <a:custGeom>
            <a:avLst/>
            <a:gdLst/>
            <a:ahLst/>
            <a:cxnLst/>
            <a:rect l="l" t="t" r="r" b="b"/>
            <a:pathLst>
              <a:path w="4961890">
                <a:moveTo>
                  <a:pt x="0" y="0"/>
                </a:moveTo>
                <a:lnTo>
                  <a:pt x="4961890" y="0"/>
                </a:lnTo>
              </a:path>
            </a:pathLst>
          </a:custGeom>
          <a:ln w="30480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28</a:t>
            </a:fld>
            <a:endParaRPr spc="1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1670" y="0"/>
            <a:ext cx="49745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300" dirty="0">
                <a:solidFill>
                  <a:srgbClr val="993C00"/>
                </a:solidFill>
                <a:latin typeface="Times New Roman"/>
                <a:cs typeface="Times New Roman"/>
              </a:rPr>
              <a:t>OTHER </a:t>
            </a:r>
            <a:r>
              <a:rPr sz="4000" b="1" spc="315" dirty="0">
                <a:solidFill>
                  <a:srgbClr val="993C00"/>
                </a:solidFill>
                <a:latin typeface="Times New Roman"/>
                <a:cs typeface="Times New Roman"/>
              </a:rPr>
              <a:t>TYPES</a:t>
            </a:r>
            <a:r>
              <a:rPr sz="4000" b="1" spc="-75" dirty="0">
                <a:solidFill>
                  <a:srgbClr val="993C00"/>
                </a:solidFill>
                <a:latin typeface="Times New Roman"/>
                <a:cs typeface="Times New Roman"/>
              </a:rPr>
              <a:t> </a:t>
            </a:r>
            <a:r>
              <a:rPr sz="4000" b="1" spc="330" dirty="0">
                <a:solidFill>
                  <a:srgbClr val="993C00"/>
                </a:solidFill>
                <a:latin typeface="Times New Roman"/>
                <a:cs typeface="Times New Roman"/>
              </a:rPr>
              <a:t>OF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29</a:t>
            </a:fld>
            <a:endParaRPr spc="100" dirty="0"/>
          </a:p>
        </p:txBody>
      </p:sp>
      <p:sp>
        <p:nvSpPr>
          <p:cNvPr id="3" name="object 3"/>
          <p:cNvSpPr txBox="1"/>
          <p:nvPr/>
        </p:nvSpPr>
        <p:spPr>
          <a:xfrm>
            <a:off x="2562860" y="368300"/>
            <a:ext cx="37141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275" dirty="0">
                <a:solidFill>
                  <a:srgbClr val="993C00"/>
                </a:solidFill>
                <a:latin typeface="Times New Roman"/>
                <a:cs typeface="Times New Roman"/>
              </a:rPr>
              <a:t>THYRISTORS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7069" y="1939290"/>
            <a:ext cx="4421505" cy="3376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FD8536"/>
              </a:buClr>
              <a:buSzPct val="70000"/>
              <a:buAutoNum type="arabicPeriod"/>
              <a:tabLst>
                <a:tab pos="469265" algn="l"/>
                <a:tab pos="469900" algn="l"/>
              </a:tabLst>
            </a:pPr>
            <a:r>
              <a:rPr sz="2000" spc="80" dirty="0">
                <a:latin typeface="Times New Roman"/>
                <a:cs typeface="Times New Roman"/>
              </a:rPr>
              <a:t>Silicon </a:t>
            </a:r>
            <a:r>
              <a:rPr sz="2000" spc="114" dirty="0">
                <a:latin typeface="Times New Roman"/>
                <a:cs typeface="Times New Roman"/>
              </a:rPr>
              <a:t>Controlled </a:t>
            </a:r>
            <a:r>
              <a:rPr sz="2000" spc="125" dirty="0">
                <a:latin typeface="Times New Roman"/>
                <a:cs typeface="Times New Roman"/>
              </a:rPr>
              <a:t>Switch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80" dirty="0">
                <a:latin typeface="Times New Roman"/>
                <a:cs typeface="Times New Roman"/>
              </a:rPr>
              <a:t>(SCS)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6"/>
              </a:buClr>
              <a:buFont typeface="Times New Roman"/>
              <a:buAutoNum type="arabicPeriod"/>
            </a:pPr>
            <a:endParaRPr sz="31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lr>
                <a:srgbClr val="FD8536"/>
              </a:buClr>
              <a:buSzPct val="70000"/>
              <a:buAutoNum type="arabicPeriod"/>
              <a:tabLst>
                <a:tab pos="469265" algn="l"/>
                <a:tab pos="469900" algn="l"/>
              </a:tabLst>
            </a:pPr>
            <a:r>
              <a:rPr sz="2000" spc="165" dirty="0">
                <a:latin typeface="Times New Roman"/>
                <a:cs typeface="Times New Roman"/>
              </a:rPr>
              <a:t>Gate </a:t>
            </a:r>
            <a:r>
              <a:rPr sz="2000" spc="105" dirty="0">
                <a:latin typeface="Times New Roman"/>
                <a:cs typeface="Times New Roman"/>
              </a:rPr>
              <a:t>Turnoff </a:t>
            </a:r>
            <a:r>
              <a:rPr sz="2000" spc="140" dirty="0">
                <a:latin typeface="Times New Roman"/>
                <a:cs typeface="Times New Roman"/>
              </a:rPr>
              <a:t>Thyristor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Times New Roman"/>
                <a:cs typeface="Times New Roman"/>
              </a:rPr>
              <a:t>(GTO)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6"/>
              </a:buClr>
              <a:buFont typeface="Times New Roman"/>
              <a:buAutoNum type="arabicPeriod"/>
            </a:pPr>
            <a:endParaRPr sz="31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lr>
                <a:srgbClr val="FD8536"/>
              </a:buClr>
              <a:buSzPct val="70000"/>
              <a:buAutoNum type="arabicPeriod"/>
              <a:tabLst>
                <a:tab pos="469265" algn="l"/>
                <a:tab pos="469900" algn="l"/>
              </a:tabLst>
            </a:pPr>
            <a:r>
              <a:rPr sz="2000" spc="90" dirty="0">
                <a:latin typeface="Times New Roman"/>
                <a:cs typeface="Times New Roman"/>
              </a:rPr>
              <a:t>DIAC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6"/>
              </a:buClr>
              <a:buFont typeface="Times New Roman"/>
              <a:buAutoNum type="arabicPeriod"/>
            </a:pPr>
            <a:endParaRPr sz="31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lr>
                <a:srgbClr val="FD8536"/>
              </a:buClr>
              <a:buSzPct val="70000"/>
              <a:buAutoNum type="arabicPeriod"/>
              <a:tabLst>
                <a:tab pos="469265" algn="l"/>
                <a:tab pos="469900" algn="l"/>
              </a:tabLst>
            </a:pPr>
            <a:r>
              <a:rPr sz="2000" spc="95" dirty="0">
                <a:latin typeface="Times New Roman"/>
                <a:cs typeface="Times New Roman"/>
              </a:rPr>
              <a:t>TRIAC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D8536"/>
              </a:buClr>
              <a:buFont typeface="Times New Roman"/>
              <a:buAutoNum type="arabicPeriod"/>
            </a:pPr>
            <a:endParaRPr sz="31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lr>
                <a:srgbClr val="FD8536"/>
              </a:buClr>
              <a:buSzPct val="70000"/>
              <a:buAutoNum type="arabicPeriod"/>
              <a:tabLst>
                <a:tab pos="469265" algn="l"/>
                <a:tab pos="469900" algn="l"/>
              </a:tabLst>
            </a:pPr>
            <a:r>
              <a:rPr sz="2000" spc="110" dirty="0">
                <a:latin typeface="Times New Roman"/>
                <a:cs typeface="Times New Roman"/>
              </a:rPr>
              <a:t>MOS-Controlled </a:t>
            </a:r>
            <a:r>
              <a:rPr sz="2000" spc="140" dirty="0">
                <a:latin typeface="Times New Roman"/>
                <a:cs typeface="Times New Roman"/>
              </a:rPr>
              <a:t>Thyristor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Times New Roman"/>
                <a:cs typeface="Times New Roman"/>
              </a:rPr>
              <a:t>(MCT)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5679" y="351790"/>
            <a:ext cx="38474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35" dirty="0">
                <a:solidFill>
                  <a:srgbClr val="41547E"/>
                </a:solidFill>
              </a:rPr>
              <a:t>INTRODUCTION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21969" y="988201"/>
            <a:ext cx="6941184" cy="1479550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85"/>
              </a:spcBef>
            </a:pPr>
            <a:r>
              <a:rPr sz="2100" spc="-232" baseline="15873" dirty="0">
                <a:solidFill>
                  <a:srgbClr val="FD8536"/>
                </a:solidFill>
                <a:latin typeface="UnDotum"/>
                <a:cs typeface="UnDotum"/>
              </a:rPr>
              <a:t> </a:t>
            </a:r>
            <a:r>
              <a:rPr sz="2000" spc="120" dirty="0">
                <a:latin typeface="Times New Roman"/>
                <a:cs typeface="Times New Roman"/>
              </a:rPr>
              <a:t>SCR </a:t>
            </a:r>
            <a:r>
              <a:rPr sz="2000" spc="110" dirty="0">
                <a:latin typeface="Times New Roman"/>
                <a:cs typeface="Times New Roman"/>
              </a:rPr>
              <a:t>is </a:t>
            </a:r>
            <a:r>
              <a:rPr sz="2000" spc="140" dirty="0">
                <a:latin typeface="Times New Roman"/>
                <a:cs typeface="Times New Roman"/>
              </a:rPr>
              <a:t>most </a:t>
            </a:r>
            <a:r>
              <a:rPr sz="2000" spc="145" dirty="0">
                <a:latin typeface="Times New Roman"/>
                <a:cs typeface="Times New Roman"/>
              </a:rPr>
              <a:t>popular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155" dirty="0">
                <a:latin typeface="Times New Roman"/>
                <a:cs typeface="Times New Roman"/>
              </a:rPr>
              <a:t>thyristor </a:t>
            </a:r>
            <a:r>
              <a:rPr sz="2000" spc="110" dirty="0">
                <a:latin typeface="Times New Roman"/>
                <a:cs typeface="Times New Roman"/>
              </a:rPr>
              <a:t>family </a:t>
            </a:r>
            <a:r>
              <a:rPr sz="2000" spc="160" dirty="0">
                <a:latin typeface="Times New Roman"/>
                <a:cs typeface="Times New Roman"/>
              </a:rPr>
              <a:t>due</a:t>
            </a:r>
            <a:r>
              <a:rPr sz="2000" spc="-330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to </a:t>
            </a:r>
            <a:r>
              <a:rPr sz="2000" spc="145" dirty="0">
                <a:latin typeface="Times New Roman"/>
                <a:cs typeface="Times New Roman"/>
              </a:rPr>
              <a:t>its</a:t>
            </a:r>
            <a:endParaRPr sz="2000">
              <a:latin typeface="Times New Roman"/>
              <a:cs typeface="Times New Roman"/>
            </a:endParaRPr>
          </a:p>
          <a:p>
            <a:pPr marL="297815" marR="17780" indent="7620">
              <a:lnSpc>
                <a:spcPct val="101899"/>
              </a:lnSpc>
              <a:spcBef>
                <a:spcPts val="760"/>
              </a:spcBef>
            </a:pPr>
            <a:r>
              <a:rPr sz="1800" i="1" spc="110" dirty="0">
                <a:solidFill>
                  <a:srgbClr val="896F06"/>
                </a:solidFill>
                <a:latin typeface="Times New Roman"/>
                <a:cs typeface="Times New Roman"/>
              </a:rPr>
              <a:t>Fast</a:t>
            </a:r>
            <a:r>
              <a:rPr sz="1800" i="1" spc="50" dirty="0">
                <a:solidFill>
                  <a:srgbClr val="896F06"/>
                </a:solidFill>
                <a:latin typeface="Times New Roman"/>
                <a:cs typeface="Times New Roman"/>
              </a:rPr>
              <a:t> </a:t>
            </a:r>
            <a:r>
              <a:rPr sz="1800" i="1" spc="120" dirty="0">
                <a:solidFill>
                  <a:srgbClr val="896F06"/>
                </a:solidFill>
                <a:latin typeface="Times New Roman"/>
                <a:cs typeface="Times New Roman"/>
              </a:rPr>
              <a:t>switching</a:t>
            </a:r>
            <a:r>
              <a:rPr sz="1800" i="1" spc="45" dirty="0">
                <a:solidFill>
                  <a:srgbClr val="896F06"/>
                </a:solidFill>
                <a:latin typeface="Times New Roman"/>
                <a:cs typeface="Times New Roman"/>
              </a:rPr>
              <a:t> </a:t>
            </a:r>
            <a:r>
              <a:rPr sz="1800" i="1" spc="90" dirty="0">
                <a:solidFill>
                  <a:srgbClr val="896F06"/>
                </a:solidFill>
                <a:latin typeface="Times New Roman"/>
                <a:cs typeface="Times New Roman"/>
              </a:rPr>
              <a:t>action</a:t>
            </a:r>
            <a:r>
              <a:rPr sz="1800" i="1" spc="95" dirty="0">
                <a:solidFill>
                  <a:srgbClr val="896F06"/>
                </a:solidFill>
                <a:latin typeface="Times New Roman"/>
                <a:cs typeface="Times New Roman"/>
              </a:rPr>
              <a:t> </a:t>
            </a:r>
            <a:r>
              <a:rPr sz="1800" spc="50" dirty="0">
                <a:latin typeface="Times New Roman"/>
                <a:cs typeface="Times New Roman"/>
              </a:rPr>
              <a:t>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i="1" spc="140" dirty="0">
                <a:solidFill>
                  <a:srgbClr val="896F06"/>
                </a:solidFill>
                <a:latin typeface="Times New Roman"/>
                <a:cs typeface="Times New Roman"/>
              </a:rPr>
              <a:t>small</a:t>
            </a:r>
            <a:r>
              <a:rPr sz="1800" i="1" spc="50" dirty="0">
                <a:solidFill>
                  <a:srgbClr val="896F06"/>
                </a:solidFill>
                <a:latin typeface="Times New Roman"/>
                <a:cs typeface="Times New Roman"/>
              </a:rPr>
              <a:t> </a:t>
            </a:r>
            <a:r>
              <a:rPr sz="1800" i="1" spc="80" dirty="0">
                <a:solidFill>
                  <a:srgbClr val="896F06"/>
                </a:solidFill>
                <a:latin typeface="Times New Roman"/>
                <a:cs typeface="Times New Roman"/>
              </a:rPr>
              <a:t>size</a:t>
            </a:r>
            <a:r>
              <a:rPr sz="1800" i="1" spc="70" dirty="0">
                <a:solidFill>
                  <a:srgbClr val="896F06"/>
                </a:solidFill>
                <a:latin typeface="Times New Roman"/>
                <a:cs typeface="Times New Roman"/>
              </a:rPr>
              <a:t> </a:t>
            </a:r>
            <a:r>
              <a:rPr sz="1800" spc="175" dirty="0">
                <a:latin typeface="Times New Roman"/>
                <a:cs typeface="Times New Roman"/>
              </a:rPr>
              <a:t>and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i="1" spc="135" dirty="0">
                <a:solidFill>
                  <a:srgbClr val="896F06"/>
                </a:solidFill>
                <a:latin typeface="Times New Roman"/>
                <a:cs typeface="Times New Roman"/>
              </a:rPr>
              <a:t>high</a:t>
            </a:r>
            <a:r>
              <a:rPr sz="1800" i="1" spc="55" dirty="0">
                <a:solidFill>
                  <a:srgbClr val="896F06"/>
                </a:solidFill>
                <a:latin typeface="Times New Roman"/>
                <a:cs typeface="Times New Roman"/>
              </a:rPr>
              <a:t> </a:t>
            </a:r>
            <a:r>
              <a:rPr sz="1800" i="1" spc="80" dirty="0">
                <a:solidFill>
                  <a:srgbClr val="896F06"/>
                </a:solidFill>
                <a:latin typeface="Times New Roman"/>
                <a:cs typeface="Times New Roman"/>
              </a:rPr>
              <a:t>voltage</a:t>
            </a:r>
            <a:r>
              <a:rPr sz="1800" i="1" spc="55" dirty="0">
                <a:solidFill>
                  <a:srgbClr val="896F06"/>
                </a:solidFill>
                <a:latin typeface="Times New Roman"/>
                <a:cs typeface="Times New Roman"/>
              </a:rPr>
              <a:t> </a:t>
            </a:r>
            <a:r>
              <a:rPr sz="1800" i="1" spc="170" dirty="0">
                <a:solidFill>
                  <a:srgbClr val="896F06"/>
                </a:solidFill>
                <a:latin typeface="Times New Roman"/>
                <a:cs typeface="Times New Roman"/>
              </a:rPr>
              <a:t>and</a:t>
            </a:r>
            <a:r>
              <a:rPr sz="1800" i="1" spc="55" dirty="0">
                <a:solidFill>
                  <a:srgbClr val="896F06"/>
                </a:solidFill>
                <a:latin typeface="Times New Roman"/>
                <a:cs typeface="Times New Roman"/>
              </a:rPr>
              <a:t> </a:t>
            </a:r>
            <a:r>
              <a:rPr sz="1800" i="1" spc="100" dirty="0">
                <a:solidFill>
                  <a:srgbClr val="896F06"/>
                </a:solidFill>
                <a:latin typeface="Times New Roman"/>
                <a:cs typeface="Times New Roman"/>
              </a:rPr>
              <a:t>current  </a:t>
            </a:r>
            <a:r>
              <a:rPr sz="1800" i="1" spc="105" dirty="0">
                <a:solidFill>
                  <a:srgbClr val="896F06"/>
                </a:solidFill>
                <a:latin typeface="Times New Roman"/>
                <a:cs typeface="Times New Roman"/>
              </a:rPr>
              <a:t>ratings.</a:t>
            </a:r>
            <a:endParaRPr sz="18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600"/>
              </a:spcBef>
            </a:pPr>
            <a:r>
              <a:rPr sz="2100" spc="-232" baseline="15873" dirty="0">
                <a:solidFill>
                  <a:srgbClr val="FD8536"/>
                </a:solidFill>
                <a:latin typeface="UnDotum"/>
                <a:cs typeface="UnDotum"/>
              </a:rPr>
              <a:t> </a:t>
            </a:r>
            <a:r>
              <a:rPr sz="2000" spc="180" dirty="0">
                <a:latin typeface="Times New Roman"/>
                <a:cs typeface="Times New Roman"/>
              </a:rPr>
              <a:t>It </a:t>
            </a:r>
            <a:r>
              <a:rPr sz="2000" spc="105" dirty="0">
                <a:latin typeface="Times New Roman"/>
                <a:cs typeface="Times New Roman"/>
              </a:rPr>
              <a:t>is </a:t>
            </a:r>
            <a:r>
              <a:rPr sz="2000" spc="100" dirty="0">
                <a:latin typeface="Times New Roman"/>
                <a:cs typeface="Times New Roman"/>
              </a:rPr>
              <a:t>commonly </a:t>
            </a:r>
            <a:r>
              <a:rPr sz="2000" spc="155" dirty="0">
                <a:latin typeface="Times New Roman"/>
                <a:cs typeface="Times New Roman"/>
              </a:rPr>
              <a:t>used </a:t>
            </a:r>
            <a:r>
              <a:rPr sz="2000" spc="145" dirty="0">
                <a:latin typeface="Times New Roman"/>
                <a:cs typeface="Times New Roman"/>
              </a:rPr>
              <a:t>in </a:t>
            </a:r>
            <a:r>
              <a:rPr sz="2000" spc="114" dirty="0">
                <a:latin typeface="Times New Roman"/>
                <a:cs typeface="Times New Roman"/>
              </a:rPr>
              <a:t>power </a:t>
            </a:r>
            <a:r>
              <a:rPr sz="2000" spc="100" dirty="0">
                <a:latin typeface="Times New Roman"/>
                <a:cs typeface="Times New Roman"/>
              </a:rPr>
              <a:t>electronic</a:t>
            </a:r>
            <a:r>
              <a:rPr sz="2000" spc="-300" dirty="0">
                <a:latin typeface="Times New Roman"/>
                <a:cs typeface="Times New Roman"/>
              </a:rPr>
              <a:t> </a:t>
            </a:r>
            <a:r>
              <a:rPr sz="2000" spc="120" dirty="0">
                <a:latin typeface="Times New Roman"/>
                <a:cs typeface="Times New Roman"/>
              </a:rPr>
              <a:t>applications.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2984500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-130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endParaRPr sz="125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7719" y="2959100"/>
            <a:ext cx="4631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5" dirty="0">
                <a:latin typeface="Times New Roman"/>
                <a:cs typeface="Times New Roman"/>
              </a:rPr>
              <a:t>SCR </a:t>
            </a:r>
            <a:r>
              <a:rPr sz="1800" spc="170" dirty="0">
                <a:latin typeface="Times New Roman"/>
                <a:cs typeface="Times New Roman"/>
              </a:rPr>
              <a:t>has</a:t>
            </a:r>
            <a:r>
              <a:rPr sz="1800" spc="-295" dirty="0">
                <a:latin typeface="Times New Roman"/>
                <a:cs typeface="Times New Roman"/>
              </a:rPr>
              <a:t> </a:t>
            </a:r>
            <a:r>
              <a:rPr sz="1800" spc="100" dirty="0">
                <a:latin typeface="Times New Roman"/>
                <a:cs typeface="Times New Roman"/>
              </a:rPr>
              <a:t>3 </a:t>
            </a:r>
            <a:r>
              <a:rPr sz="1800" spc="145" dirty="0">
                <a:latin typeface="Times New Roman"/>
                <a:cs typeface="Times New Roman"/>
              </a:rPr>
              <a:t>terminals </a:t>
            </a:r>
            <a:r>
              <a:rPr sz="1800" spc="110" dirty="0">
                <a:latin typeface="Times New Roman"/>
                <a:cs typeface="Times New Roman"/>
              </a:rPr>
              <a:t>(gate </a:t>
            </a:r>
            <a:r>
              <a:rPr sz="1800" spc="100" dirty="0">
                <a:latin typeface="Times New Roman"/>
                <a:cs typeface="Times New Roman"/>
              </a:rPr>
              <a:t>provides </a:t>
            </a:r>
            <a:r>
              <a:rPr sz="1800" spc="80" dirty="0">
                <a:latin typeface="Times New Roman"/>
                <a:cs typeface="Times New Roman"/>
              </a:rPr>
              <a:t>control)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3685540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-130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endParaRPr sz="125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49356" y="3676077"/>
            <a:ext cx="198755" cy="27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35"/>
              </a:lnSpc>
            </a:pPr>
            <a:r>
              <a:rPr sz="1800" spc="125" dirty="0">
                <a:latin typeface="Times New Roman"/>
                <a:cs typeface="Times New Roman"/>
              </a:rPr>
              <a:t>al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7719" y="3583939"/>
            <a:ext cx="4654550" cy="72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90" marR="5080" indent="-46990">
              <a:lnSpc>
                <a:spcPct val="127800"/>
              </a:lnSpc>
              <a:spcBef>
                <a:spcPts val="100"/>
              </a:spcBef>
              <a:tabLst>
                <a:tab pos="2129155" algn="l"/>
                <a:tab pos="4201160" algn="l"/>
              </a:tabLst>
            </a:pPr>
            <a:r>
              <a:rPr sz="1800" spc="125" dirty="0">
                <a:latin typeface="Times New Roman"/>
                <a:cs typeface="Times New Roman"/>
              </a:rPr>
              <a:t>S</a:t>
            </a:r>
            <a:r>
              <a:rPr sz="1800" spc="85" dirty="0">
                <a:latin typeface="Times New Roman"/>
                <a:cs typeface="Times New Roman"/>
              </a:rPr>
              <a:t>C</a:t>
            </a:r>
            <a:r>
              <a:rPr sz="1800" spc="95" dirty="0">
                <a:latin typeface="Times New Roman"/>
                <a:cs typeface="Times New Roman"/>
              </a:rPr>
              <a:t>R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65" dirty="0">
                <a:latin typeface="Times New Roman"/>
                <a:cs typeface="Times New Roman"/>
              </a:rPr>
              <a:t>i</a:t>
            </a:r>
            <a:r>
              <a:rPr sz="1800" spc="130" dirty="0">
                <a:latin typeface="Times New Roman"/>
                <a:cs typeface="Times New Roman"/>
              </a:rPr>
              <a:t>s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185" dirty="0">
                <a:latin typeface="Times New Roman"/>
                <a:cs typeface="Times New Roman"/>
              </a:rPr>
              <a:t>t</a:t>
            </a:r>
            <a:r>
              <a:rPr sz="1800" spc="200" dirty="0">
                <a:latin typeface="Times New Roman"/>
                <a:cs typeface="Times New Roman"/>
              </a:rPr>
              <a:t>u</a:t>
            </a:r>
            <a:r>
              <a:rPr sz="1800" spc="150" dirty="0">
                <a:latin typeface="Times New Roman"/>
                <a:cs typeface="Times New Roman"/>
              </a:rPr>
              <a:t>r</a:t>
            </a:r>
            <a:r>
              <a:rPr sz="1800" spc="240" dirty="0">
                <a:latin typeface="Times New Roman"/>
                <a:cs typeface="Times New Roman"/>
              </a:rPr>
              <a:t>n</a:t>
            </a:r>
            <a:r>
              <a:rPr sz="1800" spc="114" dirty="0">
                <a:latin typeface="Times New Roman"/>
                <a:cs typeface="Times New Roman"/>
              </a:rPr>
              <a:t>ed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95" dirty="0">
                <a:latin typeface="Times New Roman"/>
                <a:cs typeface="Times New Roman"/>
              </a:rPr>
              <a:t>on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75" dirty="0">
                <a:latin typeface="Times New Roman"/>
                <a:cs typeface="Times New Roman"/>
              </a:rPr>
              <a:t>b</a:t>
            </a:r>
            <a:r>
              <a:rPr sz="1800" spc="80" dirty="0">
                <a:latin typeface="Times New Roman"/>
                <a:cs typeface="Times New Roman"/>
              </a:rPr>
              <a:t>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60" dirty="0">
                <a:latin typeface="Times New Roman"/>
                <a:cs typeface="Times New Roman"/>
              </a:rPr>
              <a:t>ap</a:t>
            </a:r>
            <a:r>
              <a:rPr sz="1800" spc="125" dirty="0">
                <a:latin typeface="Times New Roman"/>
                <a:cs typeface="Times New Roman"/>
              </a:rPr>
              <a:t>p</a:t>
            </a:r>
            <a:r>
              <a:rPr sz="1800" spc="65" dirty="0">
                <a:latin typeface="Times New Roman"/>
                <a:cs typeface="Times New Roman"/>
              </a:rPr>
              <a:t>ly</a:t>
            </a:r>
            <a:r>
              <a:rPr sz="1800" spc="55" dirty="0">
                <a:latin typeface="Times New Roman"/>
                <a:cs typeface="Times New Roman"/>
              </a:rPr>
              <a:t>i</a:t>
            </a:r>
            <a:r>
              <a:rPr sz="1800" spc="200" dirty="0">
                <a:latin typeface="Times New Roman"/>
                <a:cs typeface="Times New Roman"/>
              </a:rPr>
              <a:t>n</a:t>
            </a:r>
            <a:r>
              <a:rPr sz="1800" spc="65" dirty="0">
                <a:latin typeface="Times New Roman"/>
                <a:cs typeface="Times New Roman"/>
              </a:rPr>
              <a:t>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70" dirty="0">
                <a:latin typeface="Times New Roman"/>
                <a:cs typeface="Times New Roman"/>
              </a:rPr>
              <a:t>+v</a:t>
            </a:r>
            <a:r>
              <a:rPr sz="1800" spc="100" dirty="0">
                <a:latin typeface="Times New Roman"/>
                <a:cs typeface="Times New Roman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65" dirty="0">
                <a:latin typeface="Times New Roman"/>
                <a:cs typeface="Times New Roman"/>
              </a:rPr>
              <a:t>g</a:t>
            </a:r>
            <a:r>
              <a:rPr sz="1800" spc="240" dirty="0">
                <a:latin typeface="Times New Roman"/>
                <a:cs typeface="Times New Roman"/>
              </a:rPr>
              <a:t>a</a:t>
            </a:r>
            <a:r>
              <a:rPr sz="1800" spc="140" dirty="0">
                <a:latin typeface="Times New Roman"/>
                <a:cs typeface="Times New Roman"/>
              </a:rPr>
              <a:t>t</a:t>
            </a:r>
            <a:r>
              <a:rPr sz="1800" spc="100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125" dirty="0">
                <a:latin typeface="Times New Roman"/>
                <a:cs typeface="Times New Roman"/>
              </a:rPr>
              <a:t>s</a:t>
            </a:r>
            <a:r>
              <a:rPr sz="1800" spc="55" dirty="0">
                <a:latin typeface="Times New Roman"/>
                <a:cs typeface="Times New Roman"/>
              </a:rPr>
              <a:t>i</a:t>
            </a:r>
            <a:r>
              <a:rPr sz="1800" spc="75" dirty="0">
                <a:latin typeface="Times New Roman"/>
                <a:cs typeface="Times New Roman"/>
              </a:rPr>
              <a:t>g</a:t>
            </a:r>
            <a:r>
              <a:rPr sz="1800" spc="125" dirty="0">
                <a:latin typeface="Times New Roman"/>
                <a:cs typeface="Times New Roman"/>
              </a:rPr>
              <a:t>n  </a:t>
            </a:r>
            <a:r>
              <a:rPr sz="1800" spc="150" dirty="0">
                <a:latin typeface="Times New Roman"/>
                <a:cs typeface="Times New Roman"/>
              </a:rPr>
              <a:t>when </a:t>
            </a:r>
            <a:r>
              <a:rPr sz="1800" spc="120" dirty="0">
                <a:latin typeface="Times New Roman"/>
                <a:cs typeface="Times New Roman"/>
              </a:rPr>
              <a:t>anode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90" dirty="0">
                <a:latin typeface="Times New Roman"/>
                <a:cs typeface="Times New Roman"/>
              </a:rPr>
              <a:t>is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75" dirty="0">
                <a:latin typeface="Times New Roman"/>
                <a:cs typeface="Times New Roman"/>
              </a:rPr>
              <a:t>+ve	</a:t>
            </a:r>
            <a:r>
              <a:rPr sz="1800" spc="135" dirty="0">
                <a:latin typeface="Times New Roman"/>
                <a:cs typeface="Times New Roman"/>
              </a:rPr>
              <a:t>with </a:t>
            </a:r>
            <a:r>
              <a:rPr sz="1800" spc="120" dirty="0">
                <a:latin typeface="Times New Roman"/>
                <a:cs typeface="Times New Roman"/>
              </a:rPr>
              <a:t>repect </a:t>
            </a:r>
            <a:r>
              <a:rPr sz="1800" spc="95" dirty="0">
                <a:latin typeface="Times New Roman"/>
                <a:cs typeface="Times New Roman"/>
              </a:rPr>
              <a:t>to</a:t>
            </a:r>
            <a:r>
              <a:rPr sz="1800" spc="-145" dirty="0">
                <a:latin typeface="Times New Roman"/>
                <a:cs typeface="Times New Roman"/>
              </a:rPr>
              <a:t> </a:t>
            </a:r>
            <a:r>
              <a:rPr sz="1800" spc="105" dirty="0">
                <a:latin typeface="Times New Roman"/>
                <a:cs typeface="Times New Roman"/>
              </a:rPr>
              <a:t>cathode.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4669" y="4735829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-130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endParaRPr sz="1250">
              <a:latin typeface="UnDotum"/>
              <a:cs typeface="UnDot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7719" y="4634229"/>
            <a:ext cx="4227195" cy="72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90" marR="5080" indent="-46990">
              <a:lnSpc>
                <a:spcPct val="127800"/>
              </a:lnSpc>
              <a:spcBef>
                <a:spcPts val="100"/>
              </a:spcBef>
            </a:pPr>
            <a:r>
              <a:rPr sz="1800" spc="105" dirty="0">
                <a:latin typeface="Times New Roman"/>
                <a:cs typeface="Times New Roman"/>
              </a:rPr>
              <a:t>SCR </a:t>
            </a:r>
            <a:r>
              <a:rPr sz="1800" spc="95" dirty="0">
                <a:latin typeface="Times New Roman"/>
                <a:cs typeface="Times New Roman"/>
              </a:rPr>
              <a:t>is </a:t>
            </a:r>
            <a:r>
              <a:rPr sz="1800" spc="170" dirty="0">
                <a:latin typeface="Times New Roman"/>
                <a:cs typeface="Times New Roman"/>
              </a:rPr>
              <a:t>turned </a:t>
            </a:r>
            <a:r>
              <a:rPr sz="1800" dirty="0">
                <a:latin typeface="Times New Roman"/>
                <a:cs typeface="Times New Roman"/>
              </a:rPr>
              <a:t>off </a:t>
            </a:r>
            <a:r>
              <a:rPr sz="1800" spc="75" dirty="0">
                <a:latin typeface="Times New Roman"/>
                <a:cs typeface="Times New Roman"/>
              </a:rPr>
              <a:t>by </a:t>
            </a:r>
            <a:r>
              <a:rPr sz="1800" spc="145" dirty="0">
                <a:latin typeface="Times New Roman"/>
                <a:cs typeface="Times New Roman"/>
              </a:rPr>
              <a:t>interrupting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anode  </a:t>
            </a:r>
            <a:r>
              <a:rPr sz="1800" spc="140" dirty="0">
                <a:latin typeface="Times New Roman"/>
                <a:cs typeface="Times New Roman"/>
              </a:rPr>
              <a:t>current.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562600" y="2895600"/>
            <a:ext cx="312420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40070" y="5443220"/>
            <a:ext cx="15519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55" dirty="0">
                <a:latin typeface="Times New Roman"/>
                <a:cs typeface="Times New Roman"/>
              </a:rPr>
              <a:t>PNPN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135" dirty="0">
                <a:latin typeface="Times New Roman"/>
                <a:cs typeface="Times New Roman"/>
              </a:rPr>
              <a:t>structure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45169" y="5877537"/>
            <a:ext cx="178435" cy="2393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z="14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67386" y="5443220"/>
            <a:ext cx="7200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14" dirty="0">
                <a:latin typeface="Times New Roman"/>
                <a:cs typeface="Times New Roman"/>
              </a:rPr>
              <a:t>S</a:t>
            </a:r>
            <a:r>
              <a:rPr sz="1600" spc="45" dirty="0">
                <a:latin typeface="Times New Roman"/>
                <a:cs typeface="Times New Roman"/>
              </a:rPr>
              <a:t>y</a:t>
            </a:r>
            <a:r>
              <a:rPr sz="1600" spc="170" dirty="0">
                <a:latin typeface="Times New Roman"/>
                <a:cs typeface="Times New Roman"/>
              </a:rPr>
              <a:t>m</a:t>
            </a:r>
            <a:r>
              <a:rPr sz="1600" spc="75" dirty="0">
                <a:latin typeface="Times New Roman"/>
                <a:cs typeface="Times New Roman"/>
              </a:rPr>
              <a:t>b</a:t>
            </a:r>
            <a:r>
              <a:rPr sz="1600" spc="5" dirty="0">
                <a:latin typeface="Times New Roman"/>
                <a:cs typeface="Times New Roman"/>
              </a:rPr>
              <a:t>o</a:t>
            </a:r>
            <a:r>
              <a:rPr sz="1600" spc="55" dirty="0">
                <a:latin typeface="Times New Roman"/>
                <a:cs typeface="Times New Roman"/>
              </a:rPr>
              <a:t>l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519429"/>
            <a:ext cx="15449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165" dirty="0"/>
              <a:t>1.</a:t>
            </a:r>
            <a:r>
              <a:rPr sz="4000" spc="-365" dirty="0"/>
              <a:t> </a:t>
            </a:r>
            <a:r>
              <a:rPr sz="4000" spc="260" dirty="0"/>
              <a:t>SCS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28600" y="2047418"/>
            <a:ext cx="4191000" cy="26964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5669" y="4986020"/>
            <a:ext cx="1045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25" dirty="0">
                <a:latin typeface="Times New Roman"/>
                <a:cs typeface="Times New Roman"/>
              </a:rPr>
              <a:t>S</a:t>
            </a:r>
            <a:r>
              <a:rPr sz="1800" spc="185" dirty="0">
                <a:latin typeface="Times New Roman"/>
                <a:cs typeface="Times New Roman"/>
              </a:rPr>
              <a:t>t</a:t>
            </a:r>
            <a:r>
              <a:rPr sz="1800" spc="200" dirty="0">
                <a:latin typeface="Times New Roman"/>
                <a:cs typeface="Times New Roman"/>
              </a:rPr>
              <a:t>r</a:t>
            </a:r>
            <a:r>
              <a:rPr sz="1800" spc="160" dirty="0">
                <a:latin typeface="Times New Roman"/>
                <a:cs typeface="Times New Roman"/>
              </a:rPr>
              <a:t>uctu</a:t>
            </a:r>
            <a:r>
              <a:rPr sz="1800" spc="130" dirty="0">
                <a:latin typeface="Times New Roman"/>
                <a:cs typeface="Times New Roman"/>
              </a:rPr>
              <a:t>r</a:t>
            </a:r>
            <a:r>
              <a:rPr sz="1800" spc="100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38678" y="4986020"/>
            <a:ext cx="807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85" dirty="0">
                <a:latin typeface="Times New Roman"/>
                <a:cs typeface="Times New Roman"/>
              </a:rPr>
              <a:t>Symbol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05400" y="1752600"/>
            <a:ext cx="2971800" cy="29520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86400" y="4986020"/>
            <a:ext cx="2806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35" dirty="0">
                <a:latin typeface="Times New Roman"/>
                <a:cs typeface="Times New Roman"/>
              </a:rPr>
              <a:t>Equivalent </a:t>
            </a:r>
            <a:r>
              <a:rPr sz="1800" spc="100" dirty="0">
                <a:latin typeface="Times New Roman"/>
                <a:cs typeface="Times New Roman"/>
              </a:rPr>
              <a:t>circuit </a:t>
            </a:r>
            <a:r>
              <a:rPr sz="1800" spc="60" dirty="0">
                <a:latin typeface="Times New Roman"/>
                <a:cs typeface="Times New Roman"/>
              </a:rPr>
              <a:t>for</a:t>
            </a:r>
            <a:r>
              <a:rPr sz="1800" spc="-135" dirty="0">
                <a:latin typeface="Times New Roman"/>
                <a:cs typeface="Times New Roman"/>
              </a:rPr>
              <a:t> </a:t>
            </a:r>
            <a:r>
              <a:rPr sz="1800" spc="114" dirty="0">
                <a:latin typeface="Times New Roman"/>
                <a:cs typeface="Times New Roman"/>
              </a:rPr>
              <a:t>SCS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30</a:t>
            </a:fld>
            <a:endParaRPr spc="1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443229"/>
            <a:ext cx="19145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70" dirty="0"/>
              <a:t>(2)</a:t>
            </a:r>
            <a:r>
              <a:rPr sz="4000" spc="30" dirty="0"/>
              <a:t> </a:t>
            </a:r>
            <a:r>
              <a:rPr sz="4000" spc="215" dirty="0"/>
              <a:t>GTO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04800" y="1600200"/>
            <a:ext cx="3370782" cy="2984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6669" y="4911090"/>
            <a:ext cx="1045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25" dirty="0">
                <a:latin typeface="Times New Roman"/>
                <a:cs typeface="Times New Roman"/>
              </a:rPr>
              <a:t>S</a:t>
            </a:r>
            <a:r>
              <a:rPr sz="1800" spc="185" dirty="0">
                <a:latin typeface="Times New Roman"/>
                <a:cs typeface="Times New Roman"/>
              </a:rPr>
              <a:t>t</a:t>
            </a:r>
            <a:r>
              <a:rPr sz="1800" spc="200" dirty="0">
                <a:latin typeface="Times New Roman"/>
                <a:cs typeface="Times New Roman"/>
              </a:rPr>
              <a:t>r</a:t>
            </a:r>
            <a:r>
              <a:rPr sz="1800" spc="100" dirty="0">
                <a:latin typeface="Times New Roman"/>
                <a:cs typeface="Times New Roman"/>
              </a:rPr>
              <a:t>u</a:t>
            </a:r>
            <a:r>
              <a:rPr sz="1800" spc="95" dirty="0">
                <a:latin typeface="Times New Roman"/>
                <a:cs typeface="Times New Roman"/>
              </a:rPr>
              <a:t>c</a:t>
            </a:r>
            <a:r>
              <a:rPr sz="1800" spc="185" dirty="0">
                <a:latin typeface="Times New Roman"/>
                <a:cs typeface="Times New Roman"/>
              </a:rPr>
              <a:t>t</a:t>
            </a:r>
            <a:r>
              <a:rPr sz="1800" spc="200" dirty="0">
                <a:latin typeface="Times New Roman"/>
                <a:cs typeface="Times New Roman"/>
              </a:rPr>
              <a:t>u</a:t>
            </a:r>
            <a:r>
              <a:rPr sz="1800" spc="145" dirty="0">
                <a:latin typeface="Times New Roman"/>
                <a:cs typeface="Times New Roman"/>
              </a:rPr>
              <a:t>re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44778" y="4911090"/>
            <a:ext cx="807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25" dirty="0">
                <a:latin typeface="Times New Roman"/>
                <a:cs typeface="Times New Roman"/>
              </a:rPr>
              <a:t>S</a:t>
            </a:r>
            <a:r>
              <a:rPr sz="1800" spc="65" dirty="0">
                <a:latin typeface="Times New Roman"/>
                <a:cs typeface="Times New Roman"/>
              </a:rPr>
              <a:t>y</a:t>
            </a:r>
            <a:r>
              <a:rPr sz="1800" spc="175" dirty="0">
                <a:latin typeface="Times New Roman"/>
                <a:cs typeface="Times New Roman"/>
              </a:rPr>
              <a:t>m</a:t>
            </a:r>
            <a:r>
              <a:rPr sz="1800" spc="100" dirty="0">
                <a:latin typeface="Times New Roman"/>
                <a:cs typeface="Times New Roman"/>
              </a:rPr>
              <a:t>b</a:t>
            </a:r>
            <a:r>
              <a:rPr sz="1800" spc="30" dirty="0">
                <a:latin typeface="Times New Roman"/>
                <a:cs typeface="Times New Roman"/>
              </a:rPr>
              <a:t>ol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05400" y="1676400"/>
            <a:ext cx="3257929" cy="289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59070" y="4911090"/>
            <a:ext cx="1675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95" dirty="0">
                <a:latin typeface="Times New Roman"/>
                <a:cs typeface="Times New Roman"/>
              </a:rPr>
              <a:t>GTO </a:t>
            </a:r>
            <a:r>
              <a:rPr sz="1800" spc="120" dirty="0">
                <a:latin typeface="Times New Roman"/>
                <a:cs typeface="Times New Roman"/>
              </a:rPr>
              <a:t>Ideal </a:t>
            </a:r>
            <a:r>
              <a:rPr sz="1800" spc="60" dirty="0">
                <a:latin typeface="Times New Roman"/>
                <a:cs typeface="Times New Roman"/>
              </a:rPr>
              <a:t>VI  </a:t>
            </a:r>
            <a:r>
              <a:rPr sz="1800" spc="85" dirty="0">
                <a:latin typeface="Times New Roman"/>
                <a:cs typeface="Times New Roman"/>
              </a:rPr>
              <a:t>c</a:t>
            </a:r>
            <a:r>
              <a:rPr sz="1800" spc="110" dirty="0">
                <a:latin typeface="Times New Roman"/>
                <a:cs typeface="Times New Roman"/>
              </a:rPr>
              <a:t>h</a:t>
            </a:r>
            <a:r>
              <a:rPr sz="1800" spc="185" dirty="0">
                <a:latin typeface="Times New Roman"/>
                <a:cs typeface="Times New Roman"/>
              </a:rPr>
              <a:t>a</a:t>
            </a:r>
            <a:r>
              <a:rPr sz="1800" spc="200" dirty="0">
                <a:latin typeface="Times New Roman"/>
                <a:cs typeface="Times New Roman"/>
              </a:rPr>
              <a:t>r</a:t>
            </a:r>
            <a:r>
              <a:rPr sz="1800" spc="185" dirty="0">
                <a:latin typeface="Times New Roman"/>
                <a:cs typeface="Times New Roman"/>
              </a:rPr>
              <a:t>a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spc="185" dirty="0">
                <a:latin typeface="Times New Roman"/>
                <a:cs typeface="Times New Roman"/>
              </a:rPr>
              <a:t>t</a:t>
            </a:r>
            <a:r>
              <a:rPr sz="1800" spc="170" dirty="0">
                <a:latin typeface="Times New Roman"/>
                <a:cs typeface="Times New Roman"/>
              </a:rPr>
              <a:t>e</a:t>
            </a:r>
            <a:r>
              <a:rPr sz="1800" spc="135" dirty="0">
                <a:latin typeface="Times New Roman"/>
                <a:cs typeface="Times New Roman"/>
              </a:rPr>
              <a:t>r</a:t>
            </a:r>
            <a:r>
              <a:rPr sz="1800" spc="55" dirty="0">
                <a:latin typeface="Times New Roman"/>
                <a:cs typeface="Times New Roman"/>
              </a:rPr>
              <a:t>i</a:t>
            </a:r>
            <a:r>
              <a:rPr sz="1800" spc="125" dirty="0">
                <a:latin typeface="Times New Roman"/>
                <a:cs typeface="Times New Roman"/>
              </a:rPr>
              <a:t>s</a:t>
            </a:r>
            <a:r>
              <a:rPr sz="1800" spc="185" dirty="0">
                <a:latin typeface="Times New Roman"/>
                <a:cs typeface="Times New Roman"/>
              </a:rPr>
              <a:t>t</a:t>
            </a:r>
            <a:r>
              <a:rPr sz="1800" spc="65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c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spc="130" dirty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31</a:t>
            </a:fld>
            <a:endParaRPr spc="1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748029"/>
            <a:ext cx="21209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70" dirty="0"/>
              <a:t>(3)</a:t>
            </a:r>
            <a:r>
              <a:rPr sz="4000" spc="20" dirty="0"/>
              <a:t> </a:t>
            </a:r>
            <a:r>
              <a:rPr sz="4000" spc="180" dirty="0"/>
              <a:t>DIAC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86037" y="1676400"/>
            <a:ext cx="3675979" cy="2952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9469" y="4911090"/>
            <a:ext cx="10458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14" dirty="0">
                <a:latin typeface="Times New Roman"/>
                <a:cs typeface="Times New Roman"/>
              </a:rPr>
              <a:t>S</a:t>
            </a:r>
            <a:r>
              <a:rPr sz="1800" spc="155" dirty="0">
                <a:latin typeface="Times New Roman"/>
                <a:cs typeface="Times New Roman"/>
              </a:rPr>
              <a:t>tr</a:t>
            </a:r>
            <a:r>
              <a:rPr sz="1800" spc="275" dirty="0">
                <a:latin typeface="Times New Roman"/>
                <a:cs typeface="Times New Roman"/>
              </a:rPr>
              <a:t>u</a:t>
            </a:r>
            <a:r>
              <a:rPr sz="1800" spc="150" dirty="0">
                <a:latin typeface="Times New Roman"/>
                <a:cs typeface="Times New Roman"/>
              </a:rPr>
              <a:t>ctu</a:t>
            </a:r>
            <a:r>
              <a:rPr sz="1800" spc="130" dirty="0">
                <a:latin typeface="Times New Roman"/>
                <a:cs typeface="Times New Roman"/>
              </a:rPr>
              <a:t>r</a:t>
            </a:r>
            <a:r>
              <a:rPr sz="1800" spc="100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0531" y="4911090"/>
            <a:ext cx="807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85" dirty="0">
                <a:latin typeface="Times New Roman"/>
                <a:cs typeface="Times New Roman"/>
              </a:rPr>
              <a:t>Symbol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0" y="1828800"/>
            <a:ext cx="3810000" cy="2957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63870" y="4911090"/>
            <a:ext cx="2640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60" dirty="0">
                <a:latin typeface="Times New Roman"/>
                <a:cs typeface="Times New Roman"/>
              </a:rPr>
              <a:t>VI </a:t>
            </a:r>
            <a:r>
              <a:rPr sz="1800" spc="120" dirty="0">
                <a:latin typeface="Times New Roman"/>
                <a:cs typeface="Times New Roman"/>
              </a:rPr>
              <a:t>characteristics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90" dirty="0">
                <a:latin typeface="Times New Roman"/>
                <a:cs typeface="Times New Roman"/>
              </a:rPr>
              <a:t>diac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32</a:t>
            </a:fld>
            <a:endParaRPr spc="1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0"/>
            <a:ext cx="1669414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000" spc="70" dirty="0"/>
              <a:t>(4)  </a:t>
            </a:r>
            <a:r>
              <a:rPr sz="4000" spc="210" dirty="0"/>
              <a:t>TR</a:t>
            </a:r>
            <a:r>
              <a:rPr sz="4000" spc="300" dirty="0"/>
              <a:t>I</a:t>
            </a:r>
            <a:r>
              <a:rPr sz="4000" spc="-10" dirty="0"/>
              <a:t>A</a:t>
            </a:r>
            <a:r>
              <a:rPr sz="4000" spc="220" dirty="0"/>
              <a:t>C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625173" y="1676400"/>
            <a:ext cx="5918626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92070" y="4757420"/>
            <a:ext cx="10458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14" dirty="0">
                <a:latin typeface="Times New Roman"/>
                <a:cs typeface="Times New Roman"/>
              </a:rPr>
              <a:t>S</a:t>
            </a:r>
            <a:r>
              <a:rPr sz="1800" spc="155" dirty="0">
                <a:latin typeface="Times New Roman"/>
                <a:cs typeface="Times New Roman"/>
              </a:rPr>
              <a:t>tr</a:t>
            </a:r>
            <a:r>
              <a:rPr sz="1800" spc="275" dirty="0">
                <a:latin typeface="Times New Roman"/>
                <a:cs typeface="Times New Roman"/>
              </a:rPr>
              <a:t>u</a:t>
            </a:r>
            <a:r>
              <a:rPr sz="1800" spc="150" dirty="0">
                <a:latin typeface="Times New Roman"/>
                <a:cs typeface="Times New Roman"/>
              </a:rPr>
              <a:t>ctu</a:t>
            </a:r>
            <a:r>
              <a:rPr sz="1800" spc="130" dirty="0">
                <a:latin typeface="Times New Roman"/>
                <a:cs typeface="Times New Roman"/>
              </a:rPr>
              <a:t>r</a:t>
            </a:r>
            <a:r>
              <a:rPr sz="1800" spc="100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33</a:t>
            </a:fld>
            <a:endParaRPr spc="100" dirty="0"/>
          </a:p>
        </p:txBody>
      </p:sp>
      <p:sp>
        <p:nvSpPr>
          <p:cNvPr id="5" name="object 5"/>
          <p:cNvSpPr txBox="1"/>
          <p:nvPr/>
        </p:nvSpPr>
        <p:spPr>
          <a:xfrm>
            <a:off x="4695114" y="4757420"/>
            <a:ext cx="808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25" dirty="0">
                <a:latin typeface="Times New Roman"/>
                <a:cs typeface="Times New Roman"/>
              </a:rPr>
              <a:t>S</a:t>
            </a:r>
            <a:r>
              <a:rPr sz="1800" spc="65" dirty="0">
                <a:latin typeface="Times New Roman"/>
                <a:cs typeface="Times New Roman"/>
              </a:rPr>
              <a:t>y</a:t>
            </a:r>
            <a:r>
              <a:rPr sz="1800" spc="85" dirty="0">
                <a:latin typeface="Times New Roman"/>
                <a:cs typeface="Times New Roman"/>
              </a:rPr>
              <a:t>mbol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15318" y="4757420"/>
            <a:ext cx="2420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5" dirty="0">
                <a:latin typeface="Times New Roman"/>
                <a:cs typeface="Times New Roman"/>
              </a:rPr>
              <a:t>SCR </a:t>
            </a:r>
            <a:r>
              <a:rPr sz="1800" spc="125" dirty="0">
                <a:latin typeface="Times New Roman"/>
                <a:cs typeface="Times New Roman"/>
              </a:rPr>
              <a:t>equivalent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100" dirty="0">
                <a:latin typeface="Times New Roman"/>
                <a:cs typeface="Times New Roman"/>
              </a:rPr>
              <a:t>circuit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95629"/>
            <a:ext cx="57200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40" dirty="0"/>
              <a:t>TRIAC </a:t>
            </a:r>
            <a:r>
              <a:rPr spc="105" dirty="0"/>
              <a:t>VI</a:t>
            </a:r>
            <a:r>
              <a:rPr spc="-10" dirty="0"/>
              <a:t> </a:t>
            </a:r>
            <a:r>
              <a:rPr spc="175" dirty="0"/>
              <a:t>CHARACTERISTICS</a:t>
            </a:r>
          </a:p>
        </p:txBody>
      </p:sp>
      <p:sp>
        <p:nvSpPr>
          <p:cNvPr id="3" name="object 3"/>
          <p:cNvSpPr/>
          <p:nvPr/>
        </p:nvSpPr>
        <p:spPr>
          <a:xfrm>
            <a:off x="2133600" y="1524000"/>
            <a:ext cx="4648200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0" dirty="0"/>
              <a:t>34</a:t>
            </a:fld>
            <a:endParaRPr spc="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6450" y="443229"/>
            <a:ext cx="67589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40" dirty="0">
                <a:solidFill>
                  <a:srgbClr val="896F06"/>
                </a:solidFill>
              </a:rPr>
              <a:t>TWO </a:t>
            </a:r>
            <a:r>
              <a:rPr spc="170" dirty="0">
                <a:solidFill>
                  <a:srgbClr val="896F06"/>
                </a:solidFill>
              </a:rPr>
              <a:t>TRANSISTOR </a:t>
            </a:r>
            <a:r>
              <a:rPr spc="195" dirty="0">
                <a:solidFill>
                  <a:srgbClr val="896F06"/>
                </a:solidFill>
              </a:rPr>
              <a:t>MODEL </a:t>
            </a:r>
            <a:r>
              <a:rPr spc="245" dirty="0">
                <a:solidFill>
                  <a:srgbClr val="896F06"/>
                </a:solidFill>
              </a:rPr>
              <a:t>OF</a:t>
            </a:r>
            <a:r>
              <a:rPr spc="-260" dirty="0">
                <a:solidFill>
                  <a:srgbClr val="896F06"/>
                </a:solidFill>
              </a:rPr>
              <a:t> </a:t>
            </a:r>
            <a:r>
              <a:rPr spc="175" dirty="0">
                <a:solidFill>
                  <a:srgbClr val="896F06"/>
                </a:solidFill>
              </a:rPr>
              <a:t>SCR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2270" y="5088890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-130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endParaRPr sz="125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5319" y="5063490"/>
            <a:ext cx="72256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85" dirty="0">
                <a:latin typeface="Times New Roman"/>
                <a:cs typeface="Times New Roman"/>
              </a:rPr>
              <a:t>Gate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85" dirty="0">
                <a:latin typeface="Times New Roman"/>
                <a:cs typeface="Times New Roman"/>
              </a:rPr>
              <a:t>requires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140" dirty="0">
                <a:latin typeface="Times New Roman"/>
                <a:cs typeface="Times New Roman"/>
              </a:rPr>
              <a:t>small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85" dirty="0">
                <a:latin typeface="Times New Roman"/>
                <a:cs typeface="Times New Roman"/>
              </a:rPr>
              <a:t>positive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100" dirty="0">
                <a:latin typeface="Times New Roman"/>
                <a:cs typeface="Times New Roman"/>
              </a:rPr>
              <a:t>pulse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65" dirty="0">
                <a:latin typeface="Times New Roman"/>
                <a:cs typeface="Times New Roman"/>
              </a:rPr>
              <a:t>for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100" dirty="0">
                <a:latin typeface="Times New Roman"/>
                <a:cs typeface="Times New Roman"/>
              </a:rPr>
              <a:t>short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130" dirty="0">
                <a:latin typeface="Times New Roman"/>
                <a:cs typeface="Times New Roman"/>
              </a:rPr>
              <a:t>duration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65" dirty="0">
                <a:latin typeface="Times New Roman"/>
                <a:cs typeface="Times New Roman"/>
              </a:rPr>
              <a:t>to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155" dirty="0">
                <a:latin typeface="Times New Roman"/>
                <a:cs typeface="Times New Roman"/>
              </a:rPr>
              <a:t>turn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204" dirty="0">
                <a:latin typeface="Times New Roman"/>
                <a:cs typeface="Times New Roman"/>
              </a:rPr>
              <a:t>SCR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85" dirty="0">
                <a:latin typeface="Times New Roman"/>
                <a:cs typeface="Times New Roman"/>
              </a:rPr>
              <a:t>on.  </a:t>
            </a:r>
            <a:r>
              <a:rPr sz="1800" i="1" spc="70" dirty="0">
                <a:latin typeface="Times New Roman"/>
                <a:cs typeface="Times New Roman"/>
              </a:rPr>
              <a:t>Once </a:t>
            </a:r>
            <a:r>
              <a:rPr sz="1800" i="1" spc="110" dirty="0">
                <a:latin typeface="Times New Roman"/>
                <a:cs typeface="Times New Roman"/>
              </a:rPr>
              <a:t>the </a:t>
            </a:r>
            <a:r>
              <a:rPr sz="1800" i="1" spc="70" dirty="0">
                <a:latin typeface="Times New Roman"/>
                <a:cs typeface="Times New Roman"/>
              </a:rPr>
              <a:t>device </a:t>
            </a:r>
            <a:r>
              <a:rPr sz="1800" i="1" spc="95" dirty="0">
                <a:latin typeface="Times New Roman"/>
                <a:cs typeface="Times New Roman"/>
              </a:rPr>
              <a:t>is </a:t>
            </a:r>
            <a:r>
              <a:rPr sz="1800" i="1" spc="80" dirty="0">
                <a:latin typeface="Times New Roman"/>
                <a:cs typeface="Times New Roman"/>
              </a:rPr>
              <a:t>on, </a:t>
            </a:r>
            <a:r>
              <a:rPr sz="1800" i="1" spc="110" dirty="0">
                <a:latin typeface="Times New Roman"/>
                <a:cs typeface="Times New Roman"/>
              </a:rPr>
              <a:t>the </a:t>
            </a:r>
            <a:r>
              <a:rPr sz="1800" i="1" spc="80" dirty="0">
                <a:latin typeface="Times New Roman"/>
                <a:cs typeface="Times New Roman"/>
              </a:rPr>
              <a:t>gate </a:t>
            </a:r>
            <a:r>
              <a:rPr sz="1800" i="1" spc="110" dirty="0">
                <a:latin typeface="Times New Roman"/>
                <a:cs typeface="Times New Roman"/>
              </a:rPr>
              <a:t>signal </a:t>
            </a:r>
            <a:r>
              <a:rPr sz="1800" i="1" spc="70" dirty="0">
                <a:latin typeface="Times New Roman"/>
                <a:cs typeface="Times New Roman"/>
              </a:rPr>
              <a:t>serves </a:t>
            </a:r>
            <a:r>
              <a:rPr sz="1800" i="1" spc="100" dirty="0">
                <a:latin typeface="Times New Roman"/>
                <a:cs typeface="Times New Roman"/>
              </a:rPr>
              <a:t>no </a:t>
            </a:r>
            <a:r>
              <a:rPr sz="1800" i="1" spc="114" dirty="0">
                <a:latin typeface="Times New Roman"/>
                <a:cs typeface="Times New Roman"/>
              </a:rPr>
              <a:t>useful </a:t>
            </a:r>
            <a:r>
              <a:rPr sz="1800" i="1" spc="90" dirty="0">
                <a:latin typeface="Times New Roman"/>
                <a:cs typeface="Times New Roman"/>
              </a:rPr>
              <a:t>purpose </a:t>
            </a:r>
            <a:r>
              <a:rPr sz="1800" i="1" spc="170" dirty="0">
                <a:latin typeface="Times New Roman"/>
                <a:cs typeface="Times New Roman"/>
              </a:rPr>
              <a:t>and  </a:t>
            </a:r>
            <a:r>
              <a:rPr sz="1800" i="1" spc="105" dirty="0">
                <a:latin typeface="Times New Roman"/>
                <a:cs typeface="Times New Roman"/>
              </a:rPr>
              <a:t>can </a:t>
            </a:r>
            <a:r>
              <a:rPr sz="1800" i="1" spc="45" dirty="0">
                <a:latin typeface="Times New Roman"/>
                <a:cs typeface="Times New Roman"/>
              </a:rPr>
              <a:t>be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90" dirty="0">
                <a:latin typeface="Times New Roman"/>
                <a:cs typeface="Times New Roman"/>
              </a:rPr>
              <a:t>removed.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0200" y="1066800"/>
            <a:ext cx="5666461" cy="373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45169" y="5877537"/>
            <a:ext cx="178435" cy="2393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z="14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8560" y="520700"/>
            <a:ext cx="60140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5" dirty="0">
                <a:solidFill>
                  <a:srgbClr val="896F06"/>
                </a:solidFill>
              </a:rPr>
              <a:t>SCR CHARACTERISTIC</a:t>
            </a:r>
            <a:r>
              <a:rPr spc="-100" dirty="0">
                <a:solidFill>
                  <a:srgbClr val="896F06"/>
                </a:solidFill>
              </a:rPr>
              <a:t> </a:t>
            </a:r>
            <a:r>
              <a:rPr spc="185" dirty="0">
                <a:solidFill>
                  <a:srgbClr val="896F06"/>
                </a:solidFill>
              </a:rPr>
              <a:t>CURVE</a:t>
            </a:r>
          </a:p>
        </p:txBody>
      </p:sp>
      <p:sp>
        <p:nvSpPr>
          <p:cNvPr id="3" name="object 3"/>
          <p:cNvSpPr/>
          <p:nvPr/>
        </p:nvSpPr>
        <p:spPr>
          <a:xfrm>
            <a:off x="838200" y="1143000"/>
            <a:ext cx="6858000" cy="525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45169" y="5877537"/>
            <a:ext cx="178435" cy="2393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z="14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9639" y="520700"/>
            <a:ext cx="65144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5" dirty="0">
                <a:solidFill>
                  <a:srgbClr val="896F06"/>
                </a:solidFill>
              </a:rPr>
              <a:t>IDEAL CHARACTERISTIC </a:t>
            </a:r>
            <a:r>
              <a:rPr spc="245" dirty="0">
                <a:solidFill>
                  <a:srgbClr val="896F06"/>
                </a:solidFill>
              </a:rPr>
              <a:t>OF</a:t>
            </a:r>
            <a:r>
              <a:rPr spc="-180" dirty="0">
                <a:solidFill>
                  <a:srgbClr val="896F06"/>
                </a:solidFill>
              </a:rPr>
              <a:t> </a:t>
            </a:r>
            <a:r>
              <a:rPr spc="175" dirty="0">
                <a:solidFill>
                  <a:srgbClr val="896F06"/>
                </a:solidFill>
              </a:rPr>
              <a:t>SCR</a:t>
            </a:r>
          </a:p>
        </p:txBody>
      </p:sp>
      <p:sp>
        <p:nvSpPr>
          <p:cNvPr id="3" name="object 3"/>
          <p:cNvSpPr/>
          <p:nvPr/>
        </p:nvSpPr>
        <p:spPr>
          <a:xfrm>
            <a:off x="1371600" y="1524000"/>
            <a:ext cx="6705600" cy="4470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45169" y="5877537"/>
            <a:ext cx="178435" cy="2393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z="14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7750" y="321309"/>
            <a:ext cx="3895090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00" spc="260" dirty="0">
                <a:solidFill>
                  <a:srgbClr val="896F06"/>
                </a:solidFill>
              </a:rPr>
              <a:t>SCR</a:t>
            </a:r>
            <a:r>
              <a:rPr sz="4300" spc="20" dirty="0">
                <a:solidFill>
                  <a:srgbClr val="896F06"/>
                </a:solidFill>
              </a:rPr>
              <a:t> </a:t>
            </a:r>
            <a:r>
              <a:rPr sz="4300" spc="245" dirty="0">
                <a:solidFill>
                  <a:srgbClr val="896F06"/>
                </a:solidFill>
              </a:rPr>
              <a:t>RATINGS</a:t>
            </a:r>
            <a:endParaRPr sz="4300"/>
          </a:p>
        </p:txBody>
      </p:sp>
      <p:sp>
        <p:nvSpPr>
          <p:cNvPr id="3" name="object 3"/>
          <p:cNvSpPr txBox="1"/>
          <p:nvPr/>
        </p:nvSpPr>
        <p:spPr>
          <a:xfrm>
            <a:off x="534669" y="1085850"/>
            <a:ext cx="5791200" cy="8636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293620">
              <a:lnSpc>
                <a:spcPct val="100000"/>
              </a:lnSpc>
              <a:spcBef>
                <a:spcPts val="820"/>
              </a:spcBef>
            </a:pPr>
            <a:r>
              <a:rPr sz="2400" u="heavy" spc="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(a) </a:t>
            </a:r>
            <a:r>
              <a:rPr sz="2400" u="heavy" spc="1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SCR </a:t>
            </a:r>
            <a:r>
              <a:rPr sz="2400" u="heavy" spc="2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Current</a:t>
            </a:r>
            <a:r>
              <a:rPr sz="2400" u="heavy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1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Ratings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u="heavy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1- </a:t>
            </a:r>
            <a:r>
              <a:rPr sz="2000" u="heavy" spc="1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Maximum </a:t>
            </a:r>
            <a:r>
              <a:rPr sz="2000" u="heavy" spc="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Repetitive </a:t>
            </a:r>
            <a:r>
              <a:rPr sz="2000" u="heavy" spc="1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RMS </a:t>
            </a:r>
            <a:r>
              <a:rPr sz="2000" u="heavy" spc="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current</a:t>
            </a:r>
            <a:r>
              <a:rPr sz="2000" u="heavy" spc="-20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1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Rating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2021839"/>
            <a:ext cx="152400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-105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endParaRPr sz="11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7719" y="1998979"/>
            <a:ext cx="7157084" cy="1395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spc="85" dirty="0">
                <a:latin typeface="Times New Roman"/>
                <a:cs typeface="Times New Roman"/>
              </a:rPr>
              <a:t>Average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on-state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130" dirty="0">
                <a:latin typeface="Times New Roman"/>
                <a:cs typeface="Times New Roman"/>
              </a:rPr>
              <a:t>current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Times New Roman"/>
                <a:cs typeface="Times New Roman"/>
              </a:rPr>
              <a:t>is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140" dirty="0">
                <a:latin typeface="Times New Roman"/>
                <a:cs typeface="Times New Roman"/>
              </a:rPr>
              <a:t>the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135" dirty="0">
                <a:latin typeface="Times New Roman"/>
                <a:cs typeface="Times New Roman"/>
              </a:rPr>
              <a:t>maximum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average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130" dirty="0">
                <a:latin typeface="Times New Roman"/>
                <a:cs typeface="Times New Roman"/>
              </a:rPr>
              <a:t>current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value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175" dirty="0">
                <a:latin typeface="Times New Roman"/>
                <a:cs typeface="Times New Roman"/>
              </a:rPr>
              <a:t>that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can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80" dirty="0">
                <a:latin typeface="Times New Roman"/>
                <a:cs typeface="Times New Roman"/>
              </a:rPr>
              <a:t>be  </a:t>
            </a:r>
            <a:r>
              <a:rPr sz="1600" spc="110" dirty="0">
                <a:latin typeface="Times New Roman"/>
                <a:cs typeface="Times New Roman"/>
              </a:rPr>
              <a:t>carried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70" dirty="0">
                <a:latin typeface="Times New Roman"/>
                <a:cs typeface="Times New Roman"/>
              </a:rPr>
              <a:t>by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140" dirty="0">
                <a:latin typeface="Times New Roman"/>
                <a:cs typeface="Times New Roman"/>
              </a:rPr>
              <a:t>the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90" dirty="0">
                <a:latin typeface="Times New Roman"/>
                <a:cs typeface="Times New Roman"/>
              </a:rPr>
              <a:t>SCR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in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its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90" dirty="0">
                <a:latin typeface="Times New Roman"/>
                <a:cs typeface="Times New Roman"/>
              </a:rPr>
              <a:t>on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130" dirty="0">
                <a:latin typeface="Times New Roman"/>
                <a:cs typeface="Times New Roman"/>
              </a:rPr>
              <a:t>state.</a:t>
            </a:r>
            <a:endParaRPr sz="1600">
              <a:latin typeface="Times New Roman"/>
              <a:cs typeface="Times New Roman"/>
            </a:endParaRPr>
          </a:p>
          <a:p>
            <a:pPr marL="12700" marR="154940">
              <a:lnSpc>
                <a:spcPct val="100000"/>
              </a:lnSpc>
              <a:spcBef>
                <a:spcPts val="590"/>
              </a:spcBef>
            </a:pPr>
            <a:r>
              <a:rPr sz="1600" spc="90" dirty="0">
                <a:latin typeface="Times New Roman"/>
                <a:cs typeface="Times New Roman"/>
              </a:rPr>
              <a:t>RMS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value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nonsinusoidal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90" dirty="0">
                <a:latin typeface="Times New Roman"/>
                <a:cs typeface="Times New Roman"/>
              </a:rPr>
              <a:t>waveform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Times New Roman"/>
                <a:cs typeface="Times New Roman"/>
              </a:rPr>
              <a:t>is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80" dirty="0">
                <a:latin typeface="Times New Roman"/>
                <a:cs typeface="Times New Roman"/>
              </a:rPr>
              <a:t>simplified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70" dirty="0">
                <a:latin typeface="Times New Roman"/>
                <a:cs typeface="Times New Roman"/>
              </a:rPr>
              <a:t>by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approximating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it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by  </a:t>
            </a:r>
            <a:r>
              <a:rPr sz="1600" spc="125" dirty="0">
                <a:latin typeface="Times New Roman"/>
                <a:cs typeface="Times New Roman"/>
              </a:rPr>
              <a:t>rectangular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Times New Roman"/>
                <a:cs typeface="Times New Roman"/>
              </a:rPr>
              <a:t>waveform.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600" spc="105" dirty="0">
                <a:latin typeface="Times New Roman"/>
                <a:cs typeface="Times New Roman"/>
              </a:rPr>
              <a:t>This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approximation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60" dirty="0">
                <a:latin typeface="Times New Roman"/>
                <a:cs typeface="Times New Roman"/>
              </a:rPr>
              <a:t>give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higher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RMS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value,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140" dirty="0">
                <a:latin typeface="Times New Roman"/>
                <a:cs typeface="Times New Roman"/>
              </a:rPr>
              <a:t>but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leaves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slight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safety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75" dirty="0">
                <a:latin typeface="Times New Roman"/>
                <a:cs typeface="Times New Roman"/>
              </a:rPr>
              <a:t>factor.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2584450"/>
            <a:ext cx="152400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-105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endParaRPr sz="11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3147060"/>
            <a:ext cx="152400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-105" dirty="0">
                <a:solidFill>
                  <a:srgbClr val="FD8536"/>
                </a:solidFill>
                <a:latin typeface="UnDotum"/>
                <a:cs typeface="UnDotum"/>
              </a:rPr>
              <a:t></a:t>
            </a:r>
            <a:endParaRPr sz="1100">
              <a:latin typeface="UnDotum"/>
              <a:cs typeface="UnDotum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90800" y="3810000"/>
            <a:ext cx="3916146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345169" y="5877537"/>
            <a:ext cx="178435" cy="2393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z="14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9269" y="2518409"/>
            <a:ext cx="32778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spc="-232" baseline="15873" dirty="0">
                <a:solidFill>
                  <a:srgbClr val="FD8536"/>
                </a:solidFill>
                <a:latin typeface="UnDotum"/>
                <a:cs typeface="UnDotum"/>
              </a:rPr>
              <a:t> </a:t>
            </a:r>
            <a:r>
              <a:rPr sz="2000" spc="114" dirty="0">
                <a:solidFill>
                  <a:srgbClr val="000000"/>
                </a:solidFill>
              </a:rPr>
              <a:t>Average </a:t>
            </a:r>
            <a:r>
              <a:rPr sz="2000" spc="140" dirty="0">
                <a:solidFill>
                  <a:srgbClr val="000000"/>
                </a:solidFill>
              </a:rPr>
              <a:t>value </a:t>
            </a:r>
            <a:r>
              <a:rPr sz="2000" dirty="0">
                <a:solidFill>
                  <a:srgbClr val="000000"/>
                </a:solidFill>
              </a:rPr>
              <a:t>of </a:t>
            </a:r>
            <a:r>
              <a:rPr sz="2000" spc="135" dirty="0">
                <a:solidFill>
                  <a:srgbClr val="000000"/>
                </a:solidFill>
              </a:rPr>
              <a:t>pulse</a:t>
            </a:r>
            <a:r>
              <a:rPr sz="2000" spc="25" dirty="0">
                <a:solidFill>
                  <a:srgbClr val="000000"/>
                </a:solidFill>
              </a:rPr>
              <a:t> </a:t>
            </a:r>
            <a:r>
              <a:rPr sz="2000" spc="110" dirty="0">
                <a:solidFill>
                  <a:srgbClr val="000000"/>
                </a:solidFill>
              </a:rPr>
              <a:t>is</a:t>
            </a:r>
            <a:endParaRPr sz="2000">
              <a:latin typeface="UnDotum"/>
              <a:cs typeface="UnDot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9269" y="4422140"/>
            <a:ext cx="20002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spc="-232" baseline="15873" dirty="0">
                <a:solidFill>
                  <a:srgbClr val="FD8536"/>
                </a:solidFill>
                <a:latin typeface="UnDotum"/>
                <a:cs typeface="UnDotum"/>
              </a:rPr>
              <a:t> </a:t>
            </a:r>
            <a:r>
              <a:rPr sz="2000" spc="165" dirty="0">
                <a:latin typeface="Times New Roman"/>
                <a:cs typeface="Times New Roman"/>
              </a:rPr>
              <a:t>Form </a:t>
            </a:r>
            <a:r>
              <a:rPr sz="2000" spc="110" dirty="0">
                <a:latin typeface="Times New Roman"/>
                <a:cs typeface="Times New Roman"/>
              </a:rPr>
              <a:t>factor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Times New Roman"/>
                <a:cs typeface="Times New Roman"/>
              </a:rPr>
              <a:t>is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8965" y="533400"/>
            <a:ext cx="7193434" cy="160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95600" y="4752975"/>
            <a:ext cx="1600200" cy="771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29000" y="2819400"/>
            <a:ext cx="1371600" cy="914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345169" y="5877537"/>
            <a:ext cx="178435" cy="2393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z="14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969" y="491490"/>
            <a:ext cx="7193280" cy="125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17780" indent="-271780">
              <a:lnSpc>
                <a:spcPct val="100000"/>
              </a:lnSpc>
              <a:spcBef>
                <a:spcPts val="100"/>
              </a:spcBef>
            </a:pPr>
            <a:r>
              <a:rPr sz="2100" spc="-232" baseline="15873" dirty="0">
                <a:solidFill>
                  <a:srgbClr val="FD8536"/>
                </a:solidFill>
                <a:latin typeface="UnDotum"/>
                <a:cs typeface="UnDotum"/>
              </a:rPr>
              <a:t> </a:t>
            </a:r>
            <a:r>
              <a:rPr sz="2000" spc="114" dirty="0">
                <a:solidFill>
                  <a:srgbClr val="000000"/>
                </a:solidFill>
              </a:rPr>
              <a:t>Knowing </a:t>
            </a:r>
            <a:r>
              <a:rPr sz="2000" spc="180" dirty="0">
                <a:solidFill>
                  <a:srgbClr val="000000"/>
                </a:solidFill>
              </a:rPr>
              <a:t>the </a:t>
            </a:r>
            <a:r>
              <a:rPr sz="2000" spc="110" dirty="0">
                <a:solidFill>
                  <a:srgbClr val="000000"/>
                </a:solidFill>
              </a:rPr>
              <a:t>form factor </a:t>
            </a:r>
            <a:r>
              <a:rPr sz="2000" spc="75" dirty="0">
                <a:solidFill>
                  <a:srgbClr val="000000"/>
                </a:solidFill>
              </a:rPr>
              <a:t>for </a:t>
            </a:r>
            <a:r>
              <a:rPr sz="2000" spc="110" dirty="0">
                <a:solidFill>
                  <a:srgbClr val="000000"/>
                </a:solidFill>
              </a:rPr>
              <a:t>given waveform, </a:t>
            </a:r>
            <a:r>
              <a:rPr sz="2000" spc="125" dirty="0">
                <a:solidFill>
                  <a:srgbClr val="000000"/>
                </a:solidFill>
              </a:rPr>
              <a:t>RMS</a:t>
            </a:r>
            <a:r>
              <a:rPr sz="2000" spc="-315" dirty="0">
                <a:solidFill>
                  <a:srgbClr val="000000"/>
                </a:solidFill>
              </a:rPr>
              <a:t> </a:t>
            </a:r>
            <a:r>
              <a:rPr sz="2000" spc="170" dirty="0">
                <a:solidFill>
                  <a:srgbClr val="000000"/>
                </a:solidFill>
              </a:rPr>
              <a:t>current  </a:t>
            </a:r>
            <a:r>
              <a:rPr sz="2000" spc="150" dirty="0">
                <a:solidFill>
                  <a:srgbClr val="000000"/>
                </a:solidFill>
              </a:rPr>
              <a:t>can </a:t>
            </a:r>
            <a:r>
              <a:rPr sz="2000" spc="105" dirty="0">
                <a:solidFill>
                  <a:srgbClr val="000000"/>
                </a:solidFill>
              </a:rPr>
              <a:t>be </a:t>
            </a:r>
            <a:r>
              <a:rPr sz="2000" spc="140" dirty="0">
                <a:solidFill>
                  <a:srgbClr val="000000"/>
                </a:solidFill>
              </a:rPr>
              <a:t>obtained</a:t>
            </a:r>
            <a:r>
              <a:rPr sz="2000" spc="-110" dirty="0">
                <a:solidFill>
                  <a:srgbClr val="000000"/>
                </a:solidFill>
              </a:rPr>
              <a:t> </a:t>
            </a:r>
            <a:r>
              <a:rPr sz="2000" spc="110" dirty="0">
                <a:solidFill>
                  <a:srgbClr val="000000"/>
                </a:solidFill>
              </a:rPr>
              <a:t>from</a:t>
            </a:r>
            <a:endParaRPr sz="2000">
              <a:latin typeface="UnDotum"/>
              <a:cs typeface="UnDotum"/>
            </a:endParaRPr>
          </a:p>
          <a:p>
            <a:pPr marL="1922780">
              <a:lnSpc>
                <a:spcPct val="100000"/>
              </a:lnSpc>
              <a:spcBef>
                <a:spcPts val="600"/>
              </a:spcBef>
            </a:pPr>
            <a:r>
              <a:rPr sz="3600" i="1" spc="254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1200" spc="55" dirty="0">
                <a:solidFill>
                  <a:srgbClr val="000000"/>
                </a:solidFill>
              </a:rPr>
              <a:t>R</a:t>
            </a:r>
            <a:r>
              <a:rPr sz="1200" spc="60" dirty="0">
                <a:solidFill>
                  <a:srgbClr val="000000"/>
                </a:solidFill>
              </a:rPr>
              <a:t>M</a:t>
            </a:r>
            <a:r>
              <a:rPr sz="1200" spc="85" dirty="0">
                <a:solidFill>
                  <a:srgbClr val="000000"/>
                </a:solidFill>
              </a:rPr>
              <a:t>S</a:t>
            </a:r>
            <a:r>
              <a:rPr sz="2400" spc="95" dirty="0">
                <a:solidFill>
                  <a:srgbClr val="000000"/>
                </a:solidFill>
              </a:rPr>
              <a:t>=</a:t>
            </a:r>
            <a:r>
              <a:rPr sz="3600" i="1" spc="195" dirty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sz="2400" dirty="0">
                <a:solidFill>
                  <a:srgbClr val="000000"/>
                </a:solidFill>
              </a:rPr>
              <a:t>o</a:t>
            </a:r>
            <a:r>
              <a:rPr sz="3600" dirty="0">
                <a:solidFill>
                  <a:srgbClr val="000000"/>
                </a:solidFill>
              </a:rPr>
              <a:t>(</a:t>
            </a:r>
            <a:r>
              <a:rPr sz="3600" i="1" spc="254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1200" spc="-10" dirty="0">
                <a:solidFill>
                  <a:srgbClr val="000000"/>
                </a:solidFill>
              </a:rPr>
              <a:t>A</a:t>
            </a:r>
            <a:r>
              <a:rPr sz="1200" dirty="0">
                <a:solidFill>
                  <a:srgbClr val="000000"/>
                </a:solidFill>
              </a:rPr>
              <a:t>V</a:t>
            </a:r>
            <a:r>
              <a:rPr sz="1200" spc="120" dirty="0">
                <a:solidFill>
                  <a:srgbClr val="000000"/>
                </a:solidFill>
              </a:rPr>
              <a:t>E</a:t>
            </a:r>
            <a:r>
              <a:rPr sz="3600" dirty="0">
                <a:solidFill>
                  <a:srgbClr val="000000"/>
                </a:solidFill>
              </a:rPr>
              <a:t>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1969" y="1760502"/>
            <a:ext cx="5658485" cy="137668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25"/>
              </a:spcBef>
            </a:pPr>
            <a:r>
              <a:rPr sz="2100" spc="-232" baseline="15873" dirty="0">
                <a:solidFill>
                  <a:srgbClr val="FD8536"/>
                </a:solidFill>
                <a:latin typeface="UnDotum"/>
                <a:cs typeface="UnDotum"/>
              </a:rPr>
              <a:t> </a:t>
            </a:r>
            <a:r>
              <a:rPr sz="2000" spc="160" dirty="0">
                <a:latin typeface="Times New Roman"/>
                <a:cs typeface="Times New Roman"/>
              </a:rPr>
              <a:t>Maximum </a:t>
            </a:r>
            <a:r>
              <a:rPr sz="2000" spc="135" dirty="0">
                <a:latin typeface="Times New Roman"/>
                <a:cs typeface="Times New Roman"/>
              </a:rPr>
              <a:t>repetitive </a:t>
            </a:r>
            <a:r>
              <a:rPr sz="2000" spc="125" dirty="0">
                <a:latin typeface="Times New Roman"/>
                <a:cs typeface="Times New Roman"/>
              </a:rPr>
              <a:t>RMS </a:t>
            </a:r>
            <a:r>
              <a:rPr sz="2000" spc="170" dirty="0">
                <a:latin typeface="Times New Roman"/>
                <a:cs typeface="Times New Roman"/>
              </a:rPr>
              <a:t>current </a:t>
            </a:r>
            <a:r>
              <a:rPr sz="2000" spc="110" dirty="0">
                <a:latin typeface="Times New Roman"/>
                <a:cs typeface="Times New Roman"/>
              </a:rPr>
              <a:t>is given</a:t>
            </a:r>
            <a:r>
              <a:rPr sz="2000" spc="-320" dirty="0">
                <a:latin typeface="Times New Roman"/>
                <a:cs typeface="Times New Roman"/>
              </a:rPr>
              <a:t> </a:t>
            </a:r>
            <a:r>
              <a:rPr sz="2000" spc="95" dirty="0">
                <a:latin typeface="Times New Roman"/>
                <a:cs typeface="Times New Roman"/>
              </a:rPr>
              <a:t>by</a:t>
            </a:r>
            <a:endParaRPr sz="2000">
              <a:latin typeface="Times New Roman"/>
              <a:cs typeface="Times New Roman"/>
            </a:endParaRPr>
          </a:p>
          <a:p>
            <a:pPr marL="180340" algn="ctr">
              <a:lnSpc>
                <a:spcPct val="100000"/>
              </a:lnSpc>
              <a:spcBef>
                <a:spcPts val="590"/>
              </a:spcBef>
            </a:pPr>
            <a:r>
              <a:rPr sz="3600" i="1" spc="254" dirty="0">
                <a:latin typeface="Times New Roman"/>
                <a:cs typeface="Times New Roman"/>
              </a:rPr>
              <a:t>I</a:t>
            </a:r>
            <a:r>
              <a:rPr sz="1200" spc="70" dirty="0">
                <a:latin typeface="Times New Roman"/>
                <a:cs typeface="Times New Roman"/>
              </a:rPr>
              <a:t>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spc="65" dirty="0">
                <a:latin typeface="Times New Roman"/>
                <a:cs typeface="Times New Roman"/>
              </a:rPr>
              <a:t>R</a:t>
            </a:r>
            <a:r>
              <a:rPr sz="1200" spc="50" dirty="0">
                <a:latin typeface="Times New Roman"/>
                <a:cs typeface="Times New Roman"/>
              </a:rPr>
              <a:t>M</a:t>
            </a:r>
            <a:r>
              <a:rPr sz="1200" spc="85" dirty="0">
                <a:latin typeface="Times New Roman"/>
                <a:cs typeface="Times New Roman"/>
              </a:rPr>
              <a:t>S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2400" spc="105" dirty="0">
                <a:latin typeface="Times New Roman"/>
                <a:cs typeface="Times New Roman"/>
              </a:rPr>
              <a:t>=</a:t>
            </a:r>
            <a:r>
              <a:rPr sz="3600" i="1" spc="195" dirty="0">
                <a:latin typeface="Times New Roman"/>
                <a:cs typeface="Times New Roman"/>
              </a:rPr>
              <a:t>f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3600" dirty="0">
                <a:latin typeface="Times New Roman"/>
                <a:cs typeface="Times New Roman"/>
              </a:rPr>
              <a:t>(</a:t>
            </a:r>
            <a:r>
              <a:rPr sz="3600" i="1" spc="265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T(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V</a:t>
            </a:r>
            <a:r>
              <a:rPr sz="1200" spc="130" dirty="0">
                <a:latin typeface="Times New Roman"/>
                <a:cs typeface="Times New Roman"/>
              </a:rPr>
              <a:t>E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3600" dirty="0">
                <a:latin typeface="Times New Roman"/>
                <a:cs typeface="Times New Roman"/>
              </a:rPr>
              <a:t>)</a:t>
            </a:r>
            <a:endParaRPr sz="36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600"/>
              </a:spcBef>
            </a:pPr>
            <a:r>
              <a:rPr sz="2100" spc="-232" baseline="15873" dirty="0">
                <a:solidFill>
                  <a:srgbClr val="FD8536"/>
                </a:solidFill>
                <a:latin typeface="UnDotum"/>
                <a:cs typeface="UnDotum"/>
              </a:rPr>
              <a:t> </a:t>
            </a:r>
            <a:r>
              <a:rPr sz="2000" spc="120" dirty="0">
                <a:latin typeface="Times New Roman"/>
                <a:cs typeface="Times New Roman"/>
              </a:rPr>
              <a:t>Conduction </a:t>
            </a:r>
            <a:r>
              <a:rPr sz="2000" spc="140" dirty="0">
                <a:latin typeface="Times New Roman"/>
                <a:cs typeface="Times New Roman"/>
              </a:rPr>
              <a:t>angle </a:t>
            </a:r>
            <a:r>
              <a:rPr sz="2000" spc="135" dirty="0">
                <a:latin typeface="Times New Roman"/>
                <a:cs typeface="Times New Roman"/>
              </a:rPr>
              <a:t>verses </a:t>
            </a:r>
            <a:r>
              <a:rPr sz="2000" spc="110" dirty="0">
                <a:latin typeface="Times New Roman"/>
                <a:cs typeface="Times New Roman"/>
              </a:rPr>
              <a:t>form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Times New Roman"/>
                <a:cs typeface="Times New Roman"/>
              </a:rPr>
              <a:t>factor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0569" y="5875020"/>
            <a:ext cx="1276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00" dirty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676400" y="3149600"/>
          <a:ext cx="5182235" cy="3708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0150"/>
                <a:gridCol w="2712085"/>
              </a:tblGrid>
              <a:tr h="319744">
                <a:tc>
                  <a:txBody>
                    <a:bodyPr/>
                    <a:lstStyle/>
                    <a:p>
                      <a:pPr marL="89535">
                        <a:lnSpc>
                          <a:spcPts val="2110"/>
                        </a:lnSpc>
                        <a:spcBef>
                          <a:spcPts val="310"/>
                        </a:spcBef>
                      </a:pPr>
                      <a:r>
                        <a:rPr sz="1800" b="1" spc="19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Conduction</a:t>
                      </a:r>
                      <a:r>
                        <a:rPr sz="1800" b="1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1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angle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solidFill>
                      <a:srgbClr val="FD8536"/>
                    </a:solidFill>
                  </a:tcPr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ts val="2070"/>
                        </a:lnSpc>
                        <a:spcBef>
                          <a:spcPts val="350"/>
                        </a:spcBef>
                      </a:pPr>
                      <a:r>
                        <a:rPr sz="1800" b="1" spc="1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Form </a:t>
                      </a:r>
                      <a:r>
                        <a:rPr sz="1800" b="1" spc="1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factor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800" b="1" i="1" spc="95" dirty="0">
                          <a:solidFill>
                            <a:srgbClr val="FFFFFF"/>
                          </a:solidFill>
                          <a:latin typeface="TeXGyreSchola"/>
                          <a:cs typeface="TeXGyreSchola"/>
                        </a:rPr>
                        <a:t>f</a:t>
                      </a:r>
                      <a:r>
                        <a:rPr sz="1800" b="1" spc="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solidFill>
                      <a:srgbClr val="FD8536"/>
                    </a:solidFill>
                  </a:tcPr>
                </a:tc>
              </a:tr>
              <a:tr h="322875">
                <a:tc>
                  <a:txBody>
                    <a:bodyPr/>
                    <a:lstStyle/>
                    <a:p>
                      <a:pPr marL="89535">
                        <a:lnSpc>
                          <a:spcPts val="1939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(θ)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D853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D8536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12192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60" dirty="0">
                          <a:latin typeface="Times New Roman"/>
                          <a:cs typeface="Times New Roman"/>
                        </a:rPr>
                        <a:t>20°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solidFill>
                      <a:srgbClr val="FFD8CD"/>
                    </a:solidFill>
                  </a:tcPr>
                </a:tc>
                <a:tc>
                  <a:txBody>
                    <a:bodyPr/>
                    <a:lstStyle/>
                    <a:p>
                      <a:pPr marL="12065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75" dirty="0">
                          <a:latin typeface="Times New Roman"/>
                          <a:cs typeface="Times New Roman"/>
                        </a:rPr>
                        <a:t>5.0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solidFill>
                      <a:srgbClr val="FFD8CD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12192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60" dirty="0">
                          <a:latin typeface="Times New Roman"/>
                          <a:cs typeface="Times New Roman"/>
                        </a:rPr>
                        <a:t>40°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solidFill>
                      <a:srgbClr val="FFECE7"/>
                    </a:solidFill>
                  </a:tcPr>
                </a:tc>
                <a:tc>
                  <a:txBody>
                    <a:bodyPr/>
                    <a:lstStyle/>
                    <a:p>
                      <a:pPr marL="12065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75" dirty="0">
                          <a:latin typeface="Times New Roman"/>
                          <a:cs typeface="Times New Roman"/>
                        </a:rPr>
                        <a:t>3.5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solidFill>
                      <a:srgbClr val="FFECE7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12192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60" dirty="0">
                          <a:latin typeface="Times New Roman"/>
                          <a:cs typeface="Times New Roman"/>
                        </a:rPr>
                        <a:t>60°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solidFill>
                      <a:srgbClr val="FFD8CD"/>
                    </a:solidFill>
                  </a:tcPr>
                </a:tc>
                <a:tc>
                  <a:txBody>
                    <a:bodyPr/>
                    <a:lstStyle/>
                    <a:p>
                      <a:pPr marL="12065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75" dirty="0">
                          <a:latin typeface="Times New Roman"/>
                          <a:cs typeface="Times New Roman"/>
                        </a:rPr>
                        <a:t>2.7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solidFill>
                      <a:srgbClr val="FFD8CD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12192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60" dirty="0">
                          <a:latin typeface="Times New Roman"/>
                          <a:cs typeface="Times New Roman"/>
                        </a:rPr>
                        <a:t>80°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solidFill>
                      <a:srgbClr val="FFECE7"/>
                    </a:solidFill>
                  </a:tcPr>
                </a:tc>
                <a:tc>
                  <a:txBody>
                    <a:bodyPr/>
                    <a:lstStyle/>
                    <a:p>
                      <a:pPr marL="12065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75" dirty="0">
                          <a:latin typeface="Times New Roman"/>
                          <a:cs typeface="Times New Roman"/>
                        </a:rPr>
                        <a:t>2.3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solidFill>
                      <a:srgbClr val="FFECE7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12065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65" dirty="0">
                          <a:latin typeface="Times New Roman"/>
                          <a:cs typeface="Times New Roman"/>
                        </a:rPr>
                        <a:t>100°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solidFill>
                      <a:srgbClr val="FFD8CD"/>
                    </a:solidFill>
                  </a:tcPr>
                </a:tc>
                <a:tc>
                  <a:txBody>
                    <a:bodyPr/>
                    <a:lstStyle/>
                    <a:p>
                      <a:pPr marL="12065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75" dirty="0">
                          <a:latin typeface="Times New Roman"/>
                          <a:cs typeface="Times New Roman"/>
                        </a:rPr>
                        <a:t>2.0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solidFill>
                      <a:srgbClr val="FFD8CD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12065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65" dirty="0">
                          <a:latin typeface="Times New Roman"/>
                          <a:cs typeface="Times New Roman"/>
                        </a:rPr>
                        <a:t>120°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solidFill>
                      <a:srgbClr val="FFECE7"/>
                    </a:solidFill>
                  </a:tcPr>
                </a:tc>
                <a:tc>
                  <a:txBody>
                    <a:bodyPr/>
                    <a:lstStyle/>
                    <a:p>
                      <a:pPr marL="12065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75" dirty="0">
                          <a:latin typeface="Times New Roman"/>
                          <a:cs typeface="Times New Roman"/>
                        </a:rPr>
                        <a:t>1.8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solidFill>
                      <a:srgbClr val="FFECE7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12065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65" dirty="0">
                          <a:latin typeface="Times New Roman"/>
                          <a:cs typeface="Times New Roman"/>
                        </a:rPr>
                        <a:t>140°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solidFill>
                      <a:srgbClr val="FFD8CD"/>
                    </a:solidFill>
                  </a:tcPr>
                </a:tc>
                <a:tc>
                  <a:txBody>
                    <a:bodyPr/>
                    <a:lstStyle/>
                    <a:p>
                      <a:pPr marL="12065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75" dirty="0">
                          <a:latin typeface="Times New Roman"/>
                          <a:cs typeface="Times New Roman"/>
                        </a:rPr>
                        <a:t>1.6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solidFill>
                      <a:srgbClr val="FFD8CD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1206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65" dirty="0">
                          <a:latin typeface="Times New Roman"/>
                          <a:cs typeface="Times New Roman"/>
                        </a:rPr>
                        <a:t>160°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solidFill>
                      <a:srgbClr val="FFECE7"/>
                    </a:solidFill>
                  </a:tcPr>
                </a:tc>
                <a:tc>
                  <a:txBody>
                    <a:bodyPr/>
                    <a:lstStyle/>
                    <a:p>
                      <a:pPr marL="12065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75" dirty="0">
                          <a:latin typeface="Times New Roman"/>
                          <a:cs typeface="Times New Roman"/>
                        </a:rPr>
                        <a:t>1.4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solidFill>
                      <a:srgbClr val="FFECE7"/>
                    </a:solidFill>
                  </a:tcPr>
                </a:tc>
              </a:tr>
              <a:tr h="1193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D8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D8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1147</Words>
  <Application>Microsoft Office PowerPoint</Application>
  <PresentationFormat>On-screen Show (4:3)</PresentationFormat>
  <Paragraphs>241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Calibri</vt:lpstr>
      <vt:lpstr>Schoolbook Uralic</vt:lpstr>
      <vt:lpstr>TeXGyreSchola</vt:lpstr>
      <vt:lpstr>Times New Roman</vt:lpstr>
      <vt:lpstr>UnDotum</vt:lpstr>
      <vt:lpstr>Office Theme</vt:lpstr>
      <vt:lpstr>PowerPoint Presentation</vt:lpstr>
      <vt:lpstr>Power Semiconductor Switches</vt:lpstr>
      <vt:lpstr>INTRODUCTION</vt:lpstr>
      <vt:lpstr>TWO TRANSISTOR MODEL OF SCR</vt:lpstr>
      <vt:lpstr>SCR CHARACTERISTIC CURVE</vt:lpstr>
      <vt:lpstr>IDEAL CHARACTERISTIC OF SCR</vt:lpstr>
      <vt:lpstr>SCR RATINGS</vt:lpstr>
      <vt:lpstr> Average value of pulse is</vt:lpstr>
      <vt:lpstr> Knowing the form factor for given waveform, RMS current  can be obtained from IRMS=fo(IAVE)</vt:lpstr>
      <vt:lpstr>PowerPoint Presentation</vt:lpstr>
      <vt:lpstr>2- Surge Current Rating Peak anode current that SCR can handle for brief duration.</vt:lpstr>
      <vt:lpstr>(B) SCR VOLTAGE RATINGS</vt:lpstr>
      <vt:lpstr>(C) SCR RATE-OF-CHANGE RATINGS</vt:lpstr>
      <vt:lpstr>(D) GATE PARAMETERS</vt:lpstr>
      <vt:lpstr>Series and Parallel</vt:lpstr>
      <vt:lpstr>SCRs are connected in series and parallel to extend  voltage and current ratings.</vt:lpstr>
      <vt:lpstr>SCRS IN SERIES</vt:lpstr>
      <vt:lpstr>PowerPoint Presentation</vt:lpstr>
      <vt:lpstr>PowerPoint Presentation</vt:lpstr>
      <vt:lpstr>SCRS IN PARALLEL</vt:lpstr>
      <vt:lpstr>With unmatched SCRs, equal current sharing is achieved by  adding low value resistor or inductor in series with each SCR, as  shown below.</vt:lpstr>
      <vt:lpstr> Current sharing in SCRs with parallel reactors</vt:lpstr>
      <vt:lpstr>SCR Gate-Triggering</vt:lpstr>
      <vt:lpstr> Triggering circuits provide firing signal to turn  on the SCR at precisely the correct time.</vt:lpstr>
      <vt:lpstr>SCR Turnoff (Commutation)</vt:lpstr>
      <vt:lpstr>What is Commutation? The process of turning off an SCR is called  commutation.</vt:lpstr>
      <vt:lpstr>SCR TURNOFF METHODS</vt:lpstr>
      <vt:lpstr>Other members of</vt:lpstr>
      <vt:lpstr>OTHER TYPES OF</vt:lpstr>
      <vt:lpstr>1. SCS</vt:lpstr>
      <vt:lpstr>(2) GTO</vt:lpstr>
      <vt:lpstr>(3) DIAC</vt:lpstr>
      <vt:lpstr>(4)  TRIAC</vt:lpstr>
      <vt:lpstr>TRIAC VI CHARACTERISTICS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nausheen ashraf</dc:creator>
  <cp:lastModifiedBy>nausheen ashraf</cp:lastModifiedBy>
  <cp:revision>2</cp:revision>
  <dcterms:created xsi:type="dcterms:W3CDTF">2020-04-23T12:00:01Z</dcterms:created>
  <dcterms:modified xsi:type="dcterms:W3CDTF">2020-04-23T12:02:02Z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2013-11-04T00:00:00Z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2020-04-23T00:00:00Z</vt:filetime>
  </property>
</Properties>
</file>